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60" r:id="rId7"/>
    <p:sldId id="256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8700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184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5184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5737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92610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8453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1805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480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0176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488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7576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7513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6529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789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5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2126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710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05CB66D-30D5-4AA7-AF30-98113F206761}" type="datetimeFigureOut">
              <a:rPr lang="hu-HU" smtClean="0"/>
              <a:t>2023.02.13.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A925E-7674-4F2C-AF80-C09505583B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73399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9BFF0D9-E22D-46FB-8F71-C3C9219F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/>
          <a:lstStyle/>
          <a:p>
            <a:pPr algn="ctr"/>
            <a:r>
              <a:rPr lang="hu-HU" dirty="0">
                <a:latin typeface="Bahnschrift Condensed" panose="020B0502040204020203" pitchFamily="34" charset="0"/>
              </a:rPr>
              <a:t>Párhuzamos szelők tétele (racionális)</a:t>
            </a:r>
          </a:p>
        </p:txBody>
      </p:sp>
    </p:spTree>
    <p:extLst>
      <p:ext uri="{BB962C8B-B14F-4D97-AF65-F5344CB8AC3E}">
        <p14:creationId xmlns:p14="http://schemas.microsoft.com/office/powerpoint/2010/main" val="61891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9BFF0D9-E22D-46FB-8F71-C3C9219F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631"/>
            <a:ext cx="10515600" cy="1325563"/>
          </a:xfrm>
        </p:spPr>
        <p:txBody>
          <a:bodyPr/>
          <a:lstStyle/>
          <a:p>
            <a:pPr algn="ctr"/>
            <a:r>
              <a:rPr lang="hu-HU" dirty="0">
                <a:latin typeface="Bahnschrift Condensed" panose="020B0502040204020203" pitchFamily="34" charset="0"/>
              </a:rPr>
              <a:t>A tétel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2510EF7B-43FE-4EAF-BE7E-56DF761BA719}"/>
              </a:ext>
            </a:extLst>
          </p:cNvPr>
          <p:cNvSpPr txBox="1"/>
          <p:nvPr/>
        </p:nvSpPr>
        <p:spPr>
          <a:xfrm>
            <a:off x="1262543" y="2397949"/>
            <a:ext cx="96669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>
                <a:latin typeface="Bahnschrift Condensed" panose="020B0502040204020203" pitchFamily="34" charset="0"/>
              </a:rPr>
              <a:t>Ha egy szög szárait párhuzamos egyenesekkel metsszük, akkor az egyik szögszáron keletkező szakaszok hosszának aránya megegyezik a másik szögszáron keletkező megfelelő szakaszok hosszának arányával.</a:t>
            </a:r>
          </a:p>
        </p:txBody>
      </p:sp>
      <p:grpSp>
        <p:nvGrpSpPr>
          <p:cNvPr id="9" name="Csoportba foglalás 8">
            <a:extLst>
              <a:ext uri="{FF2B5EF4-FFF2-40B4-BE49-F238E27FC236}">
                <a16:creationId xmlns:a16="http://schemas.microsoft.com/office/drawing/2014/main" id="{A142B866-9126-4A0E-B94E-24900205B93F}"/>
              </a:ext>
            </a:extLst>
          </p:cNvPr>
          <p:cNvGrpSpPr/>
          <p:nvPr/>
        </p:nvGrpSpPr>
        <p:grpSpPr>
          <a:xfrm>
            <a:off x="951032" y="4460052"/>
            <a:ext cx="3694310" cy="1650280"/>
            <a:chOff x="2239861" y="478172"/>
            <a:chExt cx="5352176" cy="2390863"/>
          </a:xfrm>
        </p:grpSpPr>
        <p:cxnSp>
          <p:nvCxnSpPr>
            <p:cNvPr id="10" name="Egyenes összekötő 9">
              <a:extLst>
                <a:ext uri="{FF2B5EF4-FFF2-40B4-BE49-F238E27FC236}">
                  <a16:creationId xmlns:a16="http://schemas.microsoft.com/office/drawing/2014/main" id="{AB275349-56BD-48C8-BDF0-52B294573F82}"/>
                </a:ext>
              </a:extLst>
            </p:cNvPr>
            <p:cNvCxnSpPr/>
            <p:nvPr/>
          </p:nvCxnSpPr>
          <p:spPr>
            <a:xfrm flipV="1">
              <a:off x="2239861" y="478172"/>
              <a:ext cx="4689445" cy="239086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Egyenes összekötő 10">
              <a:extLst>
                <a:ext uri="{FF2B5EF4-FFF2-40B4-BE49-F238E27FC236}">
                  <a16:creationId xmlns:a16="http://schemas.microsoft.com/office/drawing/2014/main" id="{36689155-9EC8-4AB1-BABD-42C1AAB2F6CB}"/>
                </a:ext>
              </a:extLst>
            </p:cNvPr>
            <p:cNvCxnSpPr>
              <a:cxnSpLocks/>
            </p:cNvCxnSpPr>
            <p:nvPr/>
          </p:nvCxnSpPr>
          <p:spPr>
            <a:xfrm>
              <a:off x="2239861" y="2869035"/>
              <a:ext cx="535217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Szövegdoboz 7">
            <a:extLst>
              <a:ext uri="{FF2B5EF4-FFF2-40B4-BE49-F238E27FC236}">
                <a16:creationId xmlns:a16="http://schemas.microsoft.com/office/drawing/2014/main" id="{11ED6FFA-C777-46F0-8A5F-CA25FFDA4780}"/>
              </a:ext>
            </a:extLst>
          </p:cNvPr>
          <p:cNvSpPr txBox="1"/>
          <p:nvPr/>
        </p:nvSpPr>
        <p:spPr>
          <a:xfrm>
            <a:off x="678180" y="5989320"/>
            <a:ext cx="303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/>
              <a:t>O</a:t>
            </a:r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A1E14195-8C77-40B6-ABAB-B57A843C916F}"/>
              </a:ext>
            </a:extLst>
          </p:cNvPr>
          <p:cNvCxnSpPr>
            <a:cxnSpLocks/>
          </p:cNvCxnSpPr>
          <p:nvPr/>
        </p:nvCxnSpPr>
        <p:spPr>
          <a:xfrm flipH="1" flipV="1">
            <a:off x="2153649" y="5257800"/>
            <a:ext cx="271613" cy="11025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95C9241E-A8E1-4DAD-8744-9397FB771593}"/>
              </a:ext>
            </a:extLst>
          </p:cNvPr>
          <p:cNvCxnSpPr>
            <a:cxnSpLocks/>
          </p:cNvCxnSpPr>
          <p:nvPr/>
        </p:nvCxnSpPr>
        <p:spPr>
          <a:xfrm flipH="1" flipV="1">
            <a:off x="3215640" y="4790900"/>
            <a:ext cx="367861" cy="1493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7CCF21E4-87F1-4EE6-863C-13B78CC3F2CD}"/>
              </a:ext>
            </a:extLst>
          </p:cNvPr>
          <p:cNvCxnSpPr>
            <a:cxnSpLocks/>
          </p:cNvCxnSpPr>
          <p:nvPr/>
        </p:nvCxnSpPr>
        <p:spPr>
          <a:xfrm flipH="1" flipV="1">
            <a:off x="2489597" y="5074920"/>
            <a:ext cx="316663" cy="12854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>
            <a:extLst>
              <a:ext uri="{FF2B5EF4-FFF2-40B4-BE49-F238E27FC236}">
                <a16:creationId xmlns:a16="http://schemas.microsoft.com/office/drawing/2014/main" id="{759B43DE-A55A-4326-8F11-B07A7DD846EB}"/>
              </a:ext>
            </a:extLst>
          </p:cNvPr>
          <p:cNvCxnSpPr>
            <a:cxnSpLocks/>
          </p:cNvCxnSpPr>
          <p:nvPr/>
        </p:nvCxnSpPr>
        <p:spPr>
          <a:xfrm flipH="1" flipV="1">
            <a:off x="3655247" y="4564380"/>
            <a:ext cx="431174" cy="1750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6F341619-44D5-48A3-B2B9-EB461109C21D}"/>
              </a:ext>
            </a:extLst>
          </p:cNvPr>
          <p:cNvSpPr txBox="1"/>
          <p:nvPr/>
        </p:nvSpPr>
        <p:spPr>
          <a:xfrm>
            <a:off x="3648362" y="6045383"/>
            <a:ext cx="556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q</a:t>
            </a:r>
            <a:r>
              <a:rPr lang="hu-HU" sz="1400" baseline="-25000" dirty="0"/>
              <a:t>1</a:t>
            </a:r>
            <a:endParaRPr lang="hu-HU" sz="1400" dirty="0"/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B1B303B9-2181-4121-99CE-3312D2015D98}"/>
              </a:ext>
            </a:extLst>
          </p:cNvPr>
          <p:cNvSpPr txBox="1"/>
          <p:nvPr/>
        </p:nvSpPr>
        <p:spPr>
          <a:xfrm>
            <a:off x="2426979" y="6052547"/>
            <a:ext cx="5554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p</a:t>
            </a:r>
            <a:r>
              <a:rPr lang="hu-HU" sz="1400" baseline="-25000" dirty="0"/>
              <a:t>1</a:t>
            </a:r>
            <a:endParaRPr lang="hu-HU" sz="1400" dirty="0"/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B21FAA50-0939-461E-B077-5108BC6DA3E2}"/>
              </a:ext>
            </a:extLst>
          </p:cNvPr>
          <p:cNvSpPr txBox="1"/>
          <p:nvPr/>
        </p:nvSpPr>
        <p:spPr>
          <a:xfrm>
            <a:off x="3367155" y="4799878"/>
            <a:ext cx="303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q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15D4A0A9-38C0-4E10-988E-2BA4529EA9AA}"/>
              </a:ext>
            </a:extLst>
          </p:cNvPr>
          <p:cNvSpPr txBox="1"/>
          <p:nvPr/>
        </p:nvSpPr>
        <p:spPr>
          <a:xfrm>
            <a:off x="2268234" y="5312584"/>
            <a:ext cx="303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p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06959712-EF59-4C3A-8646-6414ECC1DA8E}"/>
              </a:ext>
            </a:extLst>
          </p:cNvPr>
          <p:cNvSpPr txBox="1"/>
          <p:nvPr/>
        </p:nvSpPr>
        <p:spPr>
          <a:xfrm>
            <a:off x="5070868" y="5023582"/>
            <a:ext cx="2697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p:q=p</a:t>
            </a:r>
            <a:r>
              <a:rPr lang="hu-HU" sz="2800" baseline="-25000" dirty="0"/>
              <a:t>1</a:t>
            </a:r>
            <a:r>
              <a:rPr lang="hu-HU" sz="2800" dirty="0"/>
              <a:t>:q</a:t>
            </a:r>
            <a:r>
              <a:rPr lang="hu-HU" sz="2800" baseline="-25000" dirty="0"/>
              <a:t>1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932913952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9382DDC-DB8C-78D9-2422-B822D02DB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9" y="452718"/>
            <a:ext cx="9404723" cy="1400530"/>
          </a:xfrm>
        </p:spPr>
        <p:txBody>
          <a:bodyPr/>
          <a:lstStyle/>
          <a:p>
            <a:pPr algn="ctr"/>
            <a:r>
              <a:rPr lang="hu-HU" sz="3200" dirty="0">
                <a:solidFill>
                  <a:schemeClr val="tx1"/>
                </a:solidFill>
                <a:latin typeface="Bahnschrift Condensed" panose="020B0502040204020203" pitchFamily="34" charset="0"/>
                <a:ea typeface="+mn-ea"/>
                <a:cs typeface="+mn-cs"/>
              </a:rPr>
              <a:t>Párhuzamos szerkesztésének lépései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027110CE-7B79-39C0-E3BC-7160C2433BBD}"/>
              </a:ext>
            </a:extLst>
          </p:cNvPr>
          <p:cNvSpPr txBox="1"/>
          <p:nvPr/>
        </p:nvSpPr>
        <p:spPr>
          <a:xfrm>
            <a:off x="2385237" y="1533905"/>
            <a:ext cx="74215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latin typeface="Bahnschrift Condensed" panose="020B0502040204020203" pitchFamily="34" charset="0"/>
              </a:defRPr>
            </a:lvl1pPr>
          </a:lstStyle>
          <a:p>
            <a:pPr algn="ctr"/>
            <a:r>
              <a:rPr lang="hu-HU" sz="2000" dirty="0"/>
              <a:t>A bizonyításban sok párhuzamos-szerkesztés szerepel, ezért ebben a diában szemléltetem a párhuzamos-szerkesztés lépéseit, hogy a tétel bizonyításában ez ne szabjon gátat.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44A5F726-7AF1-0F5F-C90F-3052334B7B53}"/>
              </a:ext>
            </a:extLst>
          </p:cNvPr>
          <p:cNvCxnSpPr>
            <a:cxnSpLocks/>
          </p:cNvCxnSpPr>
          <p:nvPr/>
        </p:nvCxnSpPr>
        <p:spPr>
          <a:xfrm>
            <a:off x="3609856" y="5063975"/>
            <a:ext cx="4308594" cy="1138489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AF7757DE-7184-73A3-C8BC-8EE29FAF9264}"/>
              </a:ext>
            </a:extLst>
          </p:cNvPr>
          <p:cNvCxnSpPr>
            <a:cxnSpLocks/>
          </p:cNvCxnSpPr>
          <p:nvPr/>
        </p:nvCxnSpPr>
        <p:spPr>
          <a:xfrm flipH="1">
            <a:off x="5481889" y="2577872"/>
            <a:ext cx="1099729" cy="414308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lipszis 5">
            <a:extLst>
              <a:ext uri="{FF2B5EF4-FFF2-40B4-BE49-F238E27FC236}">
                <a16:creationId xmlns:a16="http://schemas.microsoft.com/office/drawing/2014/main" id="{35F0F8A6-B5CE-99DC-AB81-8F5AA8866ECB}"/>
              </a:ext>
            </a:extLst>
          </p:cNvPr>
          <p:cNvSpPr/>
          <p:nvPr/>
        </p:nvSpPr>
        <p:spPr>
          <a:xfrm>
            <a:off x="5203740" y="5068536"/>
            <a:ext cx="1130179" cy="1130179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7BB6BDBF-DB1B-4DEA-96D0-8A9B314FDD2D}"/>
              </a:ext>
            </a:extLst>
          </p:cNvPr>
          <p:cNvSpPr/>
          <p:nvPr/>
        </p:nvSpPr>
        <p:spPr>
          <a:xfrm>
            <a:off x="5513230" y="4978792"/>
            <a:ext cx="1602492" cy="16024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9A59341A-4A5A-64AE-DFB9-39BB7500DDF6}"/>
              </a:ext>
            </a:extLst>
          </p:cNvPr>
          <p:cNvSpPr/>
          <p:nvPr/>
        </p:nvSpPr>
        <p:spPr>
          <a:xfrm>
            <a:off x="4420950" y="4689742"/>
            <a:ext cx="1602492" cy="16024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Ellipszis 27">
            <a:extLst>
              <a:ext uri="{FF2B5EF4-FFF2-40B4-BE49-F238E27FC236}">
                <a16:creationId xmlns:a16="http://schemas.microsoft.com/office/drawing/2014/main" id="{E60BF22A-F059-492A-1CAB-3BA4DAC08C19}"/>
              </a:ext>
            </a:extLst>
          </p:cNvPr>
          <p:cNvSpPr/>
          <p:nvPr/>
        </p:nvSpPr>
        <p:spPr>
          <a:xfrm>
            <a:off x="5746413" y="5613045"/>
            <a:ext cx="44834" cy="44834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Ellipszis 28">
            <a:extLst>
              <a:ext uri="{FF2B5EF4-FFF2-40B4-BE49-F238E27FC236}">
                <a16:creationId xmlns:a16="http://schemas.microsoft.com/office/drawing/2014/main" id="{700F0F62-50C7-109D-6606-2BFC1613E588}"/>
              </a:ext>
            </a:extLst>
          </p:cNvPr>
          <p:cNvSpPr/>
          <p:nvPr/>
        </p:nvSpPr>
        <p:spPr>
          <a:xfrm>
            <a:off x="5201726" y="5468711"/>
            <a:ext cx="44834" cy="44834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Ellipszis 29">
            <a:extLst>
              <a:ext uri="{FF2B5EF4-FFF2-40B4-BE49-F238E27FC236}">
                <a16:creationId xmlns:a16="http://schemas.microsoft.com/office/drawing/2014/main" id="{CD995382-F9F8-06B4-323B-55703E50E8E7}"/>
              </a:ext>
            </a:extLst>
          </p:cNvPr>
          <p:cNvSpPr/>
          <p:nvPr/>
        </p:nvSpPr>
        <p:spPr>
          <a:xfrm>
            <a:off x="6293072" y="5758356"/>
            <a:ext cx="44834" cy="44834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B3BE563F-B25C-E950-1FE7-0FBF07B1F4D5}"/>
              </a:ext>
            </a:extLst>
          </p:cNvPr>
          <p:cNvSpPr txBox="1"/>
          <p:nvPr/>
        </p:nvSpPr>
        <p:spPr>
          <a:xfrm>
            <a:off x="5629830" y="5641578"/>
            <a:ext cx="3228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O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04C2C5EF-9BE7-E8F9-2690-2059CF126F47}"/>
              </a:ext>
            </a:extLst>
          </p:cNvPr>
          <p:cNvSpPr txBox="1"/>
          <p:nvPr/>
        </p:nvSpPr>
        <p:spPr>
          <a:xfrm>
            <a:off x="4979126" y="5446526"/>
            <a:ext cx="3228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A</a:t>
            </a:r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398CBF3A-3E50-3D37-EA61-350968208B07}"/>
              </a:ext>
            </a:extLst>
          </p:cNvPr>
          <p:cNvSpPr txBox="1"/>
          <p:nvPr/>
        </p:nvSpPr>
        <p:spPr>
          <a:xfrm>
            <a:off x="6230253" y="5762943"/>
            <a:ext cx="3228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</a:t>
            </a:r>
          </a:p>
        </p:txBody>
      </p:sp>
      <p:cxnSp>
        <p:nvCxnSpPr>
          <p:cNvPr id="69" name="Egyenes összekötő 68">
            <a:extLst>
              <a:ext uri="{FF2B5EF4-FFF2-40B4-BE49-F238E27FC236}">
                <a16:creationId xmlns:a16="http://schemas.microsoft.com/office/drawing/2014/main" id="{11C1B45F-057C-A37A-799E-7CE65F7FFF70}"/>
              </a:ext>
            </a:extLst>
          </p:cNvPr>
          <p:cNvCxnSpPr>
            <a:cxnSpLocks/>
          </p:cNvCxnSpPr>
          <p:nvPr/>
        </p:nvCxnSpPr>
        <p:spPr>
          <a:xfrm>
            <a:off x="4047368" y="3691512"/>
            <a:ext cx="3998082" cy="105644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Ellipszis 45">
            <a:extLst>
              <a:ext uri="{FF2B5EF4-FFF2-40B4-BE49-F238E27FC236}">
                <a16:creationId xmlns:a16="http://schemas.microsoft.com/office/drawing/2014/main" id="{28FE61A8-C377-F15A-4262-AFDCCD27CA88}"/>
              </a:ext>
            </a:extLst>
          </p:cNvPr>
          <p:cNvSpPr/>
          <p:nvPr/>
        </p:nvSpPr>
        <p:spPr>
          <a:xfrm rot="5400000">
            <a:off x="5575985" y="3678047"/>
            <a:ext cx="1130179" cy="1130179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7" name="Ellipszis 46">
            <a:extLst>
              <a:ext uri="{FF2B5EF4-FFF2-40B4-BE49-F238E27FC236}">
                <a16:creationId xmlns:a16="http://schemas.microsoft.com/office/drawing/2014/main" id="{14E93F9B-C10D-B287-F8D7-4A64576ADF5D}"/>
              </a:ext>
            </a:extLst>
          </p:cNvPr>
          <p:cNvSpPr/>
          <p:nvPr/>
        </p:nvSpPr>
        <p:spPr>
          <a:xfrm rot="5400000">
            <a:off x="5193416" y="3987537"/>
            <a:ext cx="1602492" cy="16024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8" name="Ellipszis 47">
            <a:extLst>
              <a:ext uri="{FF2B5EF4-FFF2-40B4-BE49-F238E27FC236}">
                <a16:creationId xmlns:a16="http://schemas.microsoft.com/office/drawing/2014/main" id="{44BE0007-4880-AFB1-E459-AF6A522C1138}"/>
              </a:ext>
            </a:extLst>
          </p:cNvPr>
          <p:cNvSpPr/>
          <p:nvPr/>
        </p:nvSpPr>
        <p:spPr>
          <a:xfrm rot="5400000">
            <a:off x="5482467" y="2895256"/>
            <a:ext cx="1602492" cy="16024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4" name="Ellipszis 63">
            <a:extLst>
              <a:ext uri="{FF2B5EF4-FFF2-40B4-BE49-F238E27FC236}">
                <a16:creationId xmlns:a16="http://schemas.microsoft.com/office/drawing/2014/main" id="{04A39C75-4A5B-CA21-E06C-E3E15AD9E0FF}"/>
              </a:ext>
            </a:extLst>
          </p:cNvPr>
          <p:cNvSpPr/>
          <p:nvPr/>
        </p:nvSpPr>
        <p:spPr>
          <a:xfrm>
            <a:off x="6118657" y="4220719"/>
            <a:ext cx="44834" cy="44834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5" name="Ellipszis 64">
            <a:extLst>
              <a:ext uri="{FF2B5EF4-FFF2-40B4-BE49-F238E27FC236}">
                <a16:creationId xmlns:a16="http://schemas.microsoft.com/office/drawing/2014/main" id="{B04F6EBC-8123-7138-2FF6-02E3354B6392}"/>
              </a:ext>
            </a:extLst>
          </p:cNvPr>
          <p:cNvSpPr/>
          <p:nvPr/>
        </p:nvSpPr>
        <p:spPr>
          <a:xfrm>
            <a:off x="6260534" y="3675750"/>
            <a:ext cx="44834" cy="44834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6" name="Ellipszis 65">
            <a:extLst>
              <a:ext uri="{FF2B5EF4-FFF2-40B4-BE49-F238E27FC236}">
                <a16:creationId xmlns:a16="http://schemas.microsoft.com/office/drawing/2014/main" id="{798ABA1A-75DB-62CC-683C-F85FD402E0DD}"/>
              </a:ext>
            </a:extLst>
          </p:cNvPr>
          <p:cNvSpPr/>
          <p:nvPr/>
        </p:nvSpPr>
        <p:spPr>
          <a:xfrm>
            <a:off x="5971479" y="4769615"/>
            <a:ext cx="44834" cy="44834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1" name="Szövegdoboz 70">
            <a:extLst>
              <a:ext uri="{FF2B5EF4-FFF2-40B4-BE49-F238E27FC236}">
                <a16:creationId xmlns:a16="http://schemas.microsoft.com/office/drawing/2014/main" id="{CAC86AEB-7417-BFA5-2443-A80A1DFCA528}"/>
              </a:ext>
            </a:extLst>
          </p:cNvPr>
          <p:cNvSpPr txBox="1"/>
          <p:nvPr/>
        </p:nvSpPr>
        <p:spPr>
          <a:xfrm>
            <a:off x="6113315" y="4037968"/>
            <a:ext cx="577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O’</a:t>
            </a:r>
          </a:p>
        </p:txBody>
      </p:sp>
      <p:sp>
        <p:nvSpPr>
          <p:cNvPr id="72" name="Szövegdoboz 71">
            <a:extLst>
              <a:ext uri="{FF2B5EF4-FFF2-40B4-BE49-F238E27FC236}">
                <a16:creationId xmlns:a16="http://schemas.microsoft.com/office/drawing/2014/main" id="{7A9F6952-F2A5-9D9F-F1D4-D120E83C00D4}"/>
              </a:ext>
            </a:extLst>
          </p:cNvPr>
          <p:cNvSpPr txBox="1"/>
          <p:nvPr/>
        </p:nvSpPr>
        <p:spPr>
          <a:xfrm>
            <a:off x="5912403" y="4758084"/>
            <a:ext cx="4837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A’</a:t>
            </a:r>
          </a:p>
        </p:txBody>
      </p:sp>
      <p:sp>
        <p:nvSpPr>
          <p:cNvPr id="73" name="Szövegdoboz 72">
            <a:extLst>
              <a:ext uri="{FF2B5EF4-FFF2-40B4-BE49-F238E27FC236}">
                <a16:creationId xmlns:a16="http://schemas.microsoft.com/office/drawing/2014/main" id="{83893C8C-AD3E-3838-89A7-239AA927B688}"/>
              </a:ext>
            </a:extLst>
          </p:cNvPr>
          <p:cNvSpPr txBox="1"/>
          <p:nvPr/>
        </p:nvSpPr>
        <p:spPr>
          <a:xfrm>
            <a:off x="6260534" y="3466442"/>
            <a:ext cx="449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B’</a:t>
            </a:r>
          </a:p>
        </p:txBody>
      </p:sp>
      <p:sp>
        <p:nvSpPr>
          <p:cNvPr id="76" name="Szövegdoboz 75">
            <a:extLst>
              <a:ext uri="{FF2B5EF4-FFF2-40B4-BE49-F238E27FC236}">
                <a16:creationId xmlns:a16="http://schemas.microsoft.com/office/drawing/2014/main" id="{E75C5E91-1BCC-D464-0CDA-4238DC94395E}"/>
              </a:ext>
            </a:extLst>
          </p:cNvPr>
          <p:cNvSpPr txBox="1"/>
          <p:nvPr/>
        </p:nvSpPr>
        <p:spPr>
          <a:xfrm>
            <a:off x="4090713" y="3463242"/>
            <a:ext cx="449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e’</a:t>
            </a:r>
          </a:p>
        </p:txBody>
      </p:sp>
      <p:sp>
        <p:nvSpPr>
          <p:cNvPr id="77" name="Szövegdoboz 76">
            <a:extLst>
              <a:ext uri="{FF2B5EF4-FFF2-40B4-BE49-F238E27FC236}">
                <a16:creationId xmlns:a16="http://schemas.microsoft.com/office/drawing/2014/main" id="{77CBE43A-62FF-4B12-5475-DEAE6BC68929}"/>
              </a:ext>
            </a:extLst>
          </p:cNvPr>
          <p:cNvSpPr txBox="1"/>
          <p:nvPr/>
        </p:nvSpPr>
        <p:spPr>
          <a:xfrm>
            <a:off x="3500723" y="5145838"/>
            <a:ext cx="449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e</a:t>
            </a:r>
          </a:p>
        </p:txBody>
      </p:sp>
      <p:sp>
        <p:nvSpPr>
          <p:cNvPr id="78" name="Szövegdoboz 77">
            <a:extLst>
              <a:ext uri="{FF2B5EF4-FFF2-40B4-BE49-F238E27FC236}">
                <a16:creationId xmlns:a16="http://schemas.microsoft.com/office/drawing/2014/main" id="{2D27E40F-E5E5-3BDB-3805-05D3F878BD2B}"/>
              </a:ext>
            </a:extLst>
          </p:cNvPr>
          <p:cNvSpPr txBox="1"/>
          <p:nvPr/>
        </p:nvSpPr>
        <p:spPr>
          <a:xfrm>
            <a:off x="6314476" y="2554648"/>
            <a:ext cx="449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f</a:t>
            </a:r>
          </a:p>
        </p:txBody>
      </p:sp>
      <p:sp>
        <p:nvSpPr>
          <p:cNvPr id="80" name="Szövegdoboz 79">
            <a:extLst>
              <a:ext uri="{FF2B5EF4-FFF2-40B4-BE49-F238E27FC236}">
                <a16:creationId xmlns:a16="http://schemas.microsoft.com/office/drawing/2014/main" id="{8F5E2698-D3E4-D247-33AF-F079927A1D14}"/>
              </a:ext>
            </a:extLst>
          </p:cNvPr>
          <p:cNvSpPr txBox="1"/>
          <p:nvPr/>
        </p:nvSpPr>
        <p:spPr>
          <a:xfrm>
            <a:off x="8127555" y="3619222"/>
            <a:ext cx="3530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Bahnschrift Condensed" panose="020B0502040204020203" pitchFamily="34" charset="0"/>
              </a:rPr>
              <a:t>O és O’ távolsága adja meg a két egyenes távolságát (ez tetszőleges)</a:t>
            </a:r>
          </a:p>
        </p:txBody>
      </p:sp>
    </p:spTree>
    <p:extLst>
      <p:ext uri="{BB962C8B-B14F-4D97-AF65-F5344CB8AC3E}">
        <p14:creationId xmlns:p14="http://schemas.microsoft.com/office/powerpoint/2010/main" val="30866904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3" grpId="0" animBg="1"/>
      <p:bldP spid="13" grpId="1" animBg="1"/>
      <p:bldP spid="16" grpId="0" animBg="1"/>
      <p:bldP spid="16" grpId="1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46" grpId="0" animBg="1"/>
      <p:bldP spid="47" grpId="0" animBg="1"/>
      <p:bldP spid="48" grpId="0" animBg="1"/>
      <p:bldP spid="64" grpId="0" animBg="1"/>
      <p:bldP spid="65" grpId="0" animBg="1"/>
      <p:bldP spid="66" grpId="0" animBg="1"/>
      <p:bldP spid="71" grpId="0"/>
      <p:bldP spid="72" grpId="0"/>
      <p:bldP spid="73" grpId="0"/>
      <p:bldP spid="76" grpId="0"/>
      <p:bldP spid="77" grpId="0"/>
      <p:bldP spid="78" grpId="0"/>
      <p:bldP spid="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Egyenes összekötő 81">
            <a:extLst>
              <a:ext uri="{FF2B5EF4-FFF2-40B4-BE49-F238E27FC236}">
                <a16:creationId xmlns:a16="http://schemas.microsoft.com/office/drawing/2014/main" id="{77A06DEC-8129-DBFA-79E8-B0263A1B1479}"/>
              </a:ext>
            </a:extLst>
          </p:cNvPr>
          <p:cNvCxnSpPr>
            <a:cxnSpLocks/>
          </p:cNvCxnSpPr>
          <p:nvPr/>
        </p:nvCxnSpPr>
        <p:spPr>
          <a:xfrm>
            <a:off x="9372639" y="2761478"/>
            <a:ext cx="108106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1" name="Egyenes összekötő 80">
            <a:extLst>
              <a:ext uri="{FF2B5EF4-FFF2-40B4-BE49-F238E27FC236}">
                <a16:creationId xmlns:a16="http://schemas.microsoft.com/office/drawing/2014/main" id="{2A9D8B43-A9F1-6565-147A-F16D9E8892C6}"/>
              </a:ext>
            </a:extLst>
          </p:cNvPr>
          <p:cNvCxnSpPr>
            <a:cxnSpLocks/>
          </p:cNvCxnSpPr>
          <p:nvPr/>
        </p:nvCxnSpPr>
        <p:spPr>
          <a:xfrm>
            <a:off x="7636737" y="3618332"/>
            <a:ext cx="723981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DDAE8DBE-26D8-4B20-BFE6-FAEA100912B8}"/>
              </a:ext>
            </a:extLst>
          </p:cNvPr>
          <p:cNvSpPr txBox="1"/>
          <p:nvPr/>
        </p:nvSpPr>
        <p:spPr>
          <a:xfrm>
            <a:off x="9606009" y="4650750"/>
            <a:ext cx="538240" cy="313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C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57BAF4B3-9521-4F80-B634-5E2AA89F7C3C}"/>
              </a:ext>
            </a:extLst>
          </p:cNvPr>
          <p:cNvSpPr txBox="1"/>
          <p:nvPr/>
        </p:nvSpPr>
        <p:spPr>
          <a:xfrm>
            <a:off x="7638167" y="4653781"/>
            <a:ext cx="3805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A</a:t>
            </a:r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0DB811B0-F782-49FB-998F-0295D82AA6A3}"/>
              </a:ext>
            </a:extLst>
          </p:cNvPr>
          <p:cNvSpPr txBox="1"/>
          <p:nvPr/>
        </p:nvSpPr>
        <p:spPr>
          <a:xfrm>
            <a:off x="8981327" y="2480357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C’</a:t>
            </a:r>
          </a:p>
        </p:txBody>
      </p:sp>
      <p:grpSp>
        <p:nvGrpSpPr>
          <p:cNvPr id="43" name="Csoportba foglalás 42">
            <a:extLst>
              <a:ext uri="{FF2B5EF4-FFF2-40B4-BE49-F238E27FC236}">
                <a16:creationId xmlns:a16="http://schemas.microsoft.com/office/drawing/2014/main" id="{6165D89D-CBB4-4116-880C-326C57AF25C2}"/>
              </a:ext>
            </a:extLst>
          </p:cNvPr>
          <p:cNvGrpSpPr/>
          <p:nvPr/>
        </p:nvGrpSpPr>
        <p:grpSpPr>
          <a:xfrm>
            <a:off x="7729220" y="1325461"/>
            <a:ext cx="3569312" cy="5236385"/>
            <a:chOff x="6353425" y="1166070"/>
            <a:chExt cx="3569312" cy="5236385"/>
          </a:xfrm>
        </p:grpSpPr>
        <p:sp>
          <p:nvSpPr>
            <p:cNvPr id="27" name="Szövegdoboz 26">
              <a:extLst>
                <a:ext uri="{FF2B5EF4-FFF2-40B4-BE49-F238E27FC236}">
                  <a16:creationId xmlns:a16="http://schemas.microsoft.com/office/drawing/2014/main" id="{C7E3EA86-BC32-49C3-A89B-56E7805F9447}"/>
                </a:ext>
              </a:extLst>
            </p:cNvPr>
            <p:cNvSpPr txBox="1"/>
            <p:nvPr/>
          </p:nvSpPr>
          <p:spPr>
            <a:xfrm>
              <a:off x="6353425" y="2001345"/>
              <a:ext cx="518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80000"/>
              <a:r>
                <a:rPr lang="hu-HU" sz="1400" dirty="0">
                  <a:solidFill>
                    <a:srgbClr val="00B0F0"/>
                  </a:solidFill>
                </a:rPr>
                <a:t>e</a:t>
              </a:r>
              <a:r>
                <a:rPr lang="hu-HU" sz="1400" baseline="-25000" dirty="0">
                  <a:solidFill>
                    <a:srgbClr val="00B0F0"/>
                  </a:solidFill>
                </a:rPr>
                <a:t>1</a:t>
              </a:r>
              <a:endParaRPr lang="hu-HU" sz="1400" dirty="0">
                <a:solidFill>
                  <a:srgbClr val="00B0F0"/>
                </a:solidFill>
              </a:endParaRPr>
            </a:p>
          </p:txBody>
        </p:sp>
        <p:cxnSp>
          <p:nvCxnSpPr>
            <p:cNvPr id="31" name="Egyenes összekötő 30">
              <a:extLst>
                <a:ext uri="{FF2B5EF4-FFF2-40B4-BE49-F238E27FC236}">
                  <a16:creationId xmlns:a16="http://schemas.microsoft.com/office/drawing/2014/main" id="{99AEE2D9-6C50-4ADF-86EE-34A7C2DE22A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17932" y="1166070"/>
              <a:ext cx="1204805" cy="479726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>
              <a:extLst>
                <a:ext uri="{FF2B5EF4-FFF2-40B4-BE49-F238E27FC236}">
                  <a16:creationId xmlns:a16="http://schemas.microsoft.com/office/drawing/2014/main" id="{F832EB46-69BB-4DB5-95BE-8A435324C94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584126" y="1848653"/>
              <a:ext cx="1143672" cy="455380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Szövegdoboz 32">
              <a:extLst>
                <a:ext uri="{FF2B5EF4-FFF2-40B4-BE49-F238E27FC236}">
                  <a16:creationId xmlns:a16="http://schemas.microsoft.com/office/drawing/2014/main" id="{E233778E-F665-4471-951F-F8D8C720A6BA}"/>
                </a:ext>
              </a:extLst>
            </p:cNvPr>
            <p:cNvSpPr txBox="1"/>
            <p:nvPr/>
          </p:nvSpPr>
          <p:spPr>
            <a:xfrm>
              <a:off x="8568099" y="1469830"/>
              <a:ext cx="518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80000"/>
              <a:r>
                <a:rPr lang="hu-HU" sz="1400" dirty="0">
                  <a:solidFill>
                    <a:srgbClr val="00B0F0"/>
                  </a:solidFill>
                </a:rPr>
                <a:t>f</a:t>
              </a:r>
              <a:r>
                <a:rPr lang="hu-HU" sz="1400" baseline="-25000" dirty="0">
                  <a:solidFill>
                    <a:srgbClr val="00B0F0"/>
                  </a:solidFill>
                </a:rPr>
                <a:t>1</a:t>
              </a:r>
              <a:endParaRPr lang="hu-HU" sz="1400" dirty="0">
                <a:solidFill>
                  <a:srgbClr val="00B0F0"/>
                </a:solidFill>
              </a:endParaRPr>
            </a:p>
          </p:txBody>
        </p:sp>
      </p:grp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2BF13570-30FC-4262-80A1-F96D3F7369A0}"/>
              </a:ext>
            </a:extLst>
          </p:cNvPr>
          <p:cNvSpPr txBox="1"/>
          <p:nvPr/>
        </p:nvSpPr>
        <p:spPr>
          <a:xfrm>
            <a:off x="7235871" y="3376405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A’</a:t>
            </a:r>
          </a:p>
        </p:txBody>
      </p: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DB0FBFA5-9A12-4730-A33A-E92F919C4DD7}"/>
              </a:ext>
            </a:extLst>
          </p:cNvPr>
          <p:cNvCxnSpPr>
            <a:cxnSpLocks/>
          </p:cNvCxnSpPr>
          <p:nvPr/>
        </p:nvCxnSpPr>
        <p:spPr>
          <a:xfrm flipH="1" flipV="1">
            <a:off x="9062655" y="1541662"/>
            <a:ext cx="1217898" cy="4849399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4" name="Szövegdoboz 33">
            <a:extLst>
              <a:ext uri="{FF2B5EF4-FFF2-40B4-BE49-F238E27FC236}">
                <a16:creationId xmlns:a16="http://schemas.microsoft.com/office/drawing/2014/main" id="{6846F38F-4E77-44C0-BA9E-21458DEBF5A0}"/>
              </a:ext>
            </a:extLst>
          </p:cNvPr>
          <p:cNvSpPr txBox="1"/>
          <p:nvPr/>
        </p:nvSpPr>
        <p:spPr>
          <a:xfrm>
            <a:off x="8963578" y="2155500"/>
            <a:ext cx="2535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>
                <a:solidFill>
                  <a:srgbClr val="FFFF00"/>
                </a:solidFill>
              </a:rPr>
              <a:t>f</a:t>
            </a:r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B4AF898C-EA35-4F6A-93F0-B223C414E0E7}"/>
              </a:ext>
            </a:extLst>
          </p:cNvPr>
          <p:cNvSpPr txBox="1"/>
          <p:nvPr/>
        </p:nvSpPr>
        <p:spPr>
          <a:xfrm>
            <a:off x="7047710" y="2299077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>
                <a:solidFill>
                  <a:srgbClr val="FFFF00"/>
                </a:solidFill>
              </a:rPr>
              <a:t>e</a:t>
            </a:r>
          </a:p>
        </p:txBody>
      </p: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DCF8BD7-9A85-4BA9-9319-00CD9057CAA4}"/>
              </a:ext>
            </a:extLst>
          </p:cNvPr>
          <p:cNvCxnSpPr>
            <a:cxnSpLocks/>
          </p:cNvCxnSpPr>
          <p:nvPr/>
        </p:nvCxnSpPr>
        <p:spPr>
          <a:xfrm flipH="1" flipV="1">
            <a:off x="7224310" y="1965017"/>
            <a:ext cx="1143672" cy="455380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299C9C3F-9161-48BC-8F2A-3EF16EFECDCB}"/>
              </a:ext>
            </a:extLst>
          </p:cNvPr>
          <p:cNvCxnSpPr/>
          <p:nvPr/>
        </p:nvCxnSpPr>
        <p:spPr>
          <a:xfrm flipV="1">
            <a:off x="5455528" y="1928610"/>
            <a:ext cx="5532370" cy="27668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gyenes összekötő 21">
            <a:extLst>
              <a:ext uri="{FF2B5EF4-FFF2-40B4-BE49-F238E27FC236}">
                <a16:creationId xmlns:a16="http://schemas.microsoft.com/office/drawing/2014/main" id="{71069068-AF7B-4193-BD8E-13E857DC7BBF}"/>
              </a:ext>
            </a:extLst>
          </p:cNvPr>
          <p:cNvCxnSpPr>
            <a:cxnSpLocks/>
          </p:cNvCxnSpPr>
          <p:nvPr/>
        </p:nvCxnSpPr>
        <p:spPr>
          <a:xfrm>
            <a:off x="5455528" y="4695423"/>
            <a:ext cx="63142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B65B9BFA-3910-4E09-8BCD-F93636266D12}"/>
              </a:ext>
            </a:extLst>
          </p:cNvPr>
          <p:cNvSpPr txBox="1"/>
          <p:nvPr/>
        </p:nvSpPr>
        <p:spPr>
          <a:xfrm>
            <a:off x="5151664" y="4546945"/>
            <a:ext cx="5184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600" dirty="0"/>
              <a:t>O</a:t>
            </a:r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F30E8DDE-962D-4C74-9673-72C4C0832CB0}"/>
              </a:ext>
            </a:extLst>
          </p:cNvPr>
          <p:cNvSpPr txBox="1"/>
          <p:nvPr/>
        </p:nvSpPr>
        <p:spPr>
          <a:xfrm>
            <a:off x="8560324" y="2759361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b</a:t>
            </a:r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56FA9C07-AAC1-47B3-A292-EA8B54B3F579}"/>
              </a:ext>
            </a:extLst>
          </p:cNvPr>
          <p:cNvSpPr txBox="1"/>
          <p:nvPr/>
        </p:nvSpPr>
        <p:spPr>
          <a:xfrm>
            <a:off x="9020895" y="4631542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a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28499E18-699F-4DFE-A411-FE52EF508B83}"/>
              </a:ext>
            </a:extLst>
          </p:cNvPr>
          <p:cNvSpPr txBox="1"/>
          <p:nvPr/>
        </p:nvSpPr>
        <p:spPr>
          <a:xfrm>
            <a:off x="5897804" y="4380409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el-GR" sz="1400" dirty="0"/>
              <a:t>α</a:t>
            </a:r>
            <a:endParaRPr lang="hu-HU" sz="1400" dirty="0"/>
          </a:p>
        </p:txBody>
      </p:sp>
      <p:sp>
        <p:nvSpPr>
          <p:cNvPr id="13" name="Szabadkézi sokszög: alakzat 12">
            <a:extLst>
              <a:ext uri="{FF2B5EF4-FFF2-40B4-BE49-F238E27FC236}">
                <a16:creationId xmlns:a16="http://schemas.microsoft.com/office/drawing/2014/main" id="{3165656E-82C9-4ACB-AEF5-A5774025A7B7}"/>
              </a:ext>
            </a:extLst>
          </p:cNvPr>
          <p:cNvSpPr/>
          <p:nvPr/>
        </p:nvSpPr>
        <p:spPr>
          <a:xfrm rot="20884725">
            <a:off x="6136439" y="4370601"/>
            <a:ext cx="60615" cy="328985"/>
          </a:xfrm>
          <a:custGeom>
            <a:avLst/>
            <a:gdLst>
              <a:gd name="connsiteX0" fmla="*/ 0 w 135312"/>
              <a:gd name="connsiteY0" fmla="*/ 0 h 302003"/>
              <a:gd name="connsiteX1" fmla="*/ 134224 w 135312"/>
              <a:gd name="connsiteY1" fmla="*/ 142612 h 302003"/>
              <a:gd name="connsiteX2" fmla="*/ 58723 w 135312"/>
              <a:gd name="connsiteY2" fmla="*/ 302003 h 302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312" h="302003">
                <a:moveTo>
                  <a:pt x="0" y="0"/>
                </a:moveTo>
                <a:cubicBezTo>
                  <a:pt x="62218" y="46139"/>
                  <a:pt x="124437" y="92278"/>
                  <a:pt x="134224" y="142612"/>
                </a:cubicBezTo>
                <a:cubicBezTo>
                  <a:pt x="144011" y="192946"/>
                  <a:pt x="85288" y="261456"/>
                  <a:pt x="58723" y="302003"/>
                </a:cubicBezTo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80000"/>
            <a:endParaRPr lang="hu-HU"/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52461959-9CEA-8CFF-7068-ED21CEB45C1F}"/>
              </a:ext>
            </a:extLst>
          </p:cNvPr>
          <p:cNvSpPr txBox="1"/>
          <p:nvPr/>
        </p:nvSpPr>
        <p:spPr>
          <a:xfrm>
            <a:off x="7847036" y="3409600"/>
            <a:ext cx="5184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el-GR" sz="900" dirty="0"/>
              <a:t>β</a:t>
            </a:r>
            <a:endParaRPr lang="hu-HU" sz="900" dirty="0"/>
          </a:p>
        </p:txBody>
      </p:sp>
      <p:sp>
        <p:nvSpPr>
          <p:cNvPr id="59" name="Szövegdoboz 58">
            <a:extLst>
              <a:ext uri="{FF2B5EF4-FFF2-40B4-BE49-F238E27FC236}">
                <a16:creationId xmlns:a16="http://schemas.microsoft.com/office/drawing/2014/main" id="{83C4C386-1AD2-056C-5742-0158EEBBE7B2}"/>
              </a:ext>
            </a:extLst>
          </p:cNvPr>
          <p:cNvSpPr txBox="1"/>
          <p:nvPr/>
        </p:nvSpPr>
        <p:spPr>
          <a:xfrm>
            <a:off x="9552924" y="2559631"/>
            <a:ext cx="5184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el-GR" sz="800" dirty="0"/>
              <a:t>β</a:t>
            </a:r>
            <a:r>
              <a:rPr lang="hu-HU" sz="800" dirty="0"/>
              <a:t>’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BCA4E435-F398-0839-7082-4364EE38E297}"/>
              </a:ext>
            </a:extLst>
          </p:cNvPr>
          <p:cNvSpPr txBox="1"/>
          <p:nvPr/>
        </p:nvSpPr>
        <p:spPr>
          <a:xfrm>
            <a:off x="8144688" y="3398535"/>
            <a:ext cx="22872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el-GR" sz="900" dirty="0"/>
              <a:t>γ</a:t>
            </a:r>
            <a:endParaRPr lang="hu-HU" sz="900" dirty="0"/>
          </a:p>
        </p:txBody>
      </p:sp>
      <p:sp>
        <p:nvSpPr>
          <p:cNvPr id="60" name="Szövegdoboz 59">
            <a:extLst>
              <a:ext uri="{FF2B5EF4-FFF2-40B4-BE49-F238E27FC236}">
                <a16:creationId xmlns:a16="http://schemas.microsoft.com/office/drawing/2014/main" id="{0D42704C-4034-77C6-726F-0A4982E1970C}"/>
              </a:ext>
            </a:extLst>
          </p:cNvPr>
          <p:cNvSpPr txBox="1"/>
          <p:nvPr/>
        </p:nvSpPr>
        <p:spPr>
          <a:xfrm>
            <a:off x="10212944" y="2543377"/>
            <a:ext cx="5184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el-GR" sz="800" dirty="0"/>
              <a:t>γ</a:t>
            </a:r>
            <a:r>
              <a:rPr lang="hu-HU" sz="800" dirty="0"/>
              <a:t>’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36BCBA9D-5878-4BD6-8AB5-15C28FBA768F}"/>
              </a:ext>
            </a:extLst>
          </p:cNvPr>
          <p:cNvSpPr txBox="1"/>
          <p:nvPr/>
        </p:nvSpPr>
        <p:spPr>
          <a:xfrm>
            <a:off x="4251621" y="461394"/>
            <a:ext cx="3688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0000"/>
            <a:r>
              <a:rPr lang="hu-HU" sz="3200" dirty="0">
                <a:latin typeface="Bahnschrift Condensed" panose="020B0502040204020203" pitchFamily="34" charset="0"/>
              </a:rPr>
              <a:t>A bizonyítás lépései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0F9C9C72-A0EF-4890-8594-54123C1EBCFE}"/>
              </a:ext>
            </a:extLst>
          </p:cNvPr>
          <p:cNvSpPr txBox="1"/>
          <p:nvPr/>
        </p:nvSpPr>
        <p:spPr>
          <a:xfrm>
            <a:off x="464453" y="1289051"/>
            <a:ext cx="3734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600" dirty="0">
                <a:latin typeface="Bahnschrift Condensed" panose="020B0502040204020203" pitchFamily="34" charset="0"/>
              </a:rPr>
              <a:t>1.	e || f</a:t>
            </a:r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41193A01-11BF-4459-9A32-4AC2C40D326D}"/>
              </a:ext>
            </a:extLst>
          </p:cNvPr>
          <p:cNvSpPr txBox="1"/>
          <p:nvPr/>
        </p:nvSpPr>
        <p:spPr>
          <a:xfrm>
            <a:off x="464453" y="1775517"/>
            <a:ext cx="3734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600" dirty="0">
                <a:latin typeface="Bahnschrift Condensed" panose="020B0502040204020203" pitchFamily="34" charset="0"/>
              </a:rPr>
              <a:t>2.	e || e’; f || f’</a:t>
            </a:r>
          </a:p>
        </p:txBody>
      </p:sp>
      <p:sp>
        <p:nvSpPr>
          <p:cNvPr id="84" name="Szövegdoboz 83">
            <a:extLst>
              <a:ext uri="{FF2B5EF4-FFF2-40B4-BE49-F238E27FC236}">
                <a16:creationId xmlns:a16="http://schemas.microsoft.com/office/drawing/2014/main" id="{35FDF9F2-05CE-E1F9-EA9F-7263180EEDD3}"/>
              </a:ext>
            </a:extLst>
          </p:cNvPr>
          <p:cNvSpPr txBox="1"/>
          <p:nvPr/>
        </p:nvSpPr>
        <p:spPr>
          <a:xfrm>
            <a:off x="10293341" y="1917969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D’</a:t>
            </a:r>
          </a:p>
        </p:txBody>
      </p:sp>
      <p:sp>
        <p:nvSpPr>
          <p:cNvPr id="85" name="Szövegdoboz 84">
            <a:extLst>
              <a:ext uri="{FF2B5EF4-FFF2-40B4-BE49-F238E27FC236}">
                <a16:creationId xmlns:a16="http://schemas.microsoft.com/office/drawing/2014/main" id="{EF1CA022-8C7B-BA46-979C-F50CE31FD5F8}"/>
              </a:ext>
            </a:extLst>
          </p:cNvPr>
          <p:cNvSpPr txBox="1"/>
          <p:nvPr/>
        </p:nvSpPr>
        <p:spPr>
          <a:xfrm>
            <a:off x="8205599" y="2938531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B’</a:t>
            </a:r>
          </a:p>
        </p:txBody>
      </p:sp>
      <p:sp>
        <p:nvSpPr>
          <p:cNvPr id="86" name="Szövegdoboz 85">
            <a:extLst>
              <a:ext uri="{FF2B5EF4-FFF2-40B4-BE49-F238E27FC236}">
                <a16:creationId xmlns:a16="http://schemas.microsoft.com/office/drawing/2014/main" id="{B662BC2F-E1E5-CD80-B10B-F2DB47B7FDF2}"/>
              </a:ext>
            </a:extLst>
          </p:cNvPr>
          <p:cNvSpPr txBox="1"/>
          <p:nvPr/>
        </p:nvSpPr>
        <p:spPr>
          <a:xfrm>
            <a:off x="10980832" y="4673215"/>
            <a:ext cx="3805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D</a:t>
            </a:r>
          </a:p>
        </p:txBody>
      </p:sp>
      <p:sp>
        <p:nvSpPr>
          <p:cNvPr id="87" name="Szövegdoboz 86">
            <a:extLst>
              <a:ext uri="{FF2B5EF4-FFF2-40B4-BE49-F238E27FC236}">
                <a16:creationId xmlns:a16="http://schemas.microsoft.com/office/drawing/2014/main" id="{11BE1D78-0BD2-EB7E-910B-833B07108310}"/>
              </a:ext>
            </a:extLst>
          </p:cNvPr>
          <p:cNvSpPr txBox="1"/>
          <p:nvPr/>
        </p:nvSpPr>
        <p:spPr>
          <a:xfrm>
            <a:off x="8585993" y="4655878"/>
            <a:ext cx="3805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B</a:t>
            </a:r>
          </a:p>
        </p:txBody>
      </p:sp>
      <p:sp>
        <p:nvSpPr>
          <p:cNvPr id="88" name="Szövegdoboz 87">
            <a:extLst>
              <a:ext uri="{FF2B5EF4-FFF2-40B4-BE49-F238E27FC236}">
                <a16:creationId xmlns:a16="http://schemas.microsoft.com/office/drawing/2014/main" id="{BDEF9DD1-4527-2257-6F0F-45C2FAF2DD4F}"/>
              </a:ext>
            </a:extLst>
          </p:cNvPr>
          <p:cNvSpPr txBox="1"/>
          <p:nvPr/>
        </p:nvSpPr>
        <p:spPr>
          <a:xfrm>
            <a:off x="464453" y="3276329"/>
            <a:ext cx="3776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600" dirty="0">
                <a:latin typeface="Bahnschrift Condensed" panose="020B0502040204020203" pitchFamily="34" charset="0"/>
              </a:rPr>
              <a:t>5.	</a:t>
            </a:r>
            <a:r>
              <a:rPr lang="hu-HU" sz="1600" dirty="0">
                <a:latin typeface="Bahnschrift Condensed" panose="020B0502040204020203" pitchFamily="34" charset="0"/>
                <a:sym typeface="Wingdings" panose="05000000000000000000" pitchFamily="2" charset="2"/>
              </a:rPr>
              <a:t>AA’ || BJ; CC’ || DK; A’J || AB; C’K || CD  A’ABJ és C’CKD paralelogramma  </a:t>
            </a:r>
            <a:r>
              <a:rPr lang="hu-HU" sz="1600" dirty="0">
                <a:latin typeface="Bahnschrift Condensed" panose="020B0502040204020203" pitchFamily="34" charset="0"/>
              </a:rPr>
              <a:t>A’J=AB; AA’=JB és C’K=CD; C’C=DK</a:t>
            </a:r>
          </a:p>
        </p:txBody>
      </p:sp>
      <p:sp>
        <p:nvSpPr>
          <p:cNvPr id="100" name="Szövegdoboz 99">
            <a:extLst>
              <a:ext uri="{FF2B5EF4-FFF2-40B4-BE49-F238E27FC236}">
                <a16:creationId xmlns:a16="http://schemas.microsoft.com/office/drawing/2014/main" id="{95B47ED2-AF6F-9F4F-FFE1-5E2C115FED03}"/>
              </a:ext>
            </a:extLst>
          </p:cNvPr>
          <p:cNvSpPr txBox="1"/>
          <p:nvPr/>
        </p:nvSpPr>
        <p:spPr>
          <a:xfrm>
            <a:off x="8308610" y="3384997"/>
            <a:ext cx="3620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J</a:t>
            </a:r>
          </a:p>
        </p:txBody>
      </p:sp>
      <p:sp>
        <p:nvSpPr>
          <p:cNvPr id="101" name="Szövegdoboz 100">
            <a:extLst>
              <a:ext uri="{FF2B5EF4-FFF2-40B4-BE49-F238E27FC236}">
                <a16:creationId xmlns:a16="http://schemas.microsoft.com/office/drawing/2014/main" id="{5A3A60C1-1616-D9EA-C86E-39897117C731}"/>
              </a:ext>
            </a:extLst>
          </p:cNvPr>
          <p:cNvSpPr txBox="1"/>
          <p:nvPr/>
        </p:nvSpPr>
        <p:spPr>
          <a:xfrm>
            <a:off x="10403414" y="2533063"/>
            <a:ext cx="3620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K</a:t>
            </a:r>
          </a:p>
        </p:txBody>
      </p:sp>
      <p:sp>
        <p:nvSpPr>
          <p:cNvPr id="102" name="Szövegdoboz 101">
            <a:extLst>
              <a:ext uri="{FF2B5EF4-FFF2-40B4-BE49-F238E27FC236}">
                <a16:creationId xmlns:a16="http://schemas.microsoft.com/office/drawing/2014/main" id="{4C6C2032-3B4A-D585-75E1-6BB88AD6D65B}"/>
              </a:ext>
            </a:extLst>
          </p:cNvPr>
          <p:cNvSpPr txBox="1"/>
          <p:nvPr/>
        </p:nvSpPr>
        <p:spPr>
          <a:xfrm>
            <a:off x="464453" y="4107326"/>
            <a:ext cx="3776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600" dirty="0">
                <a:latin typeface="Bahnschrift Condensed" panose="020B0502040204020203" pitchFamily="34" charset="0"/>
              </a:rPr>
              <a:t>6.	A’JB’ háromszög ~ C’KD’ háromszög (</a:t>
            </a:r>
            <a:r>
              <a:rPr lang="el-GR" sz="1600" dirty="0">
                <a:latin typeface="Bahnschrift Condensed" panose="020B0502040204020203" pitchFamily="34" charset="0"/>
              </a:rPr>
              <a:t>β</a:t>
            </a:r>
            <a:r>
              <a:rPr lang="hu-HU" sz="1600" dirty="0">
                <a:latin typeface="Bahnschrift Condensed" panose="020B0502040204020203" pitchFamily="34" charset="0"/>
              </a:rPr>
              <a:t>=</a:t>
            </a:r>
            <a:r>
              <a:rPr lang="el-GR" sz="1600" dirty="0">
                <a:latin typeface="Bahnschrift Condensed" panose="020B0502040204020203" pitchFamily="34" charset="0"/>
              </a:rPr>
              <a:t>β</a:t>
            </a:r>
            <a:r>
              <a:rPr lang="hu-HU" sz="1600" dirty="0">
                <a:latin typeface="Bahnschrift Condensed" panose="020B0502040204020203" pitchFamily="34" charset="0"/>
              </a:rPr>
              <a:t>’; </a:t>
            </a:r>
            <a:r>
              <a:rPr lang="el-GR" sz="1600" dirty="0">
                <a:latin typeface="Bahnschrift Condensed" panose="020B0502040204020203" pitchFamily="34" charset="0"/>
              </a:rPr>
              <a:t>γ</a:t>
            </a:r>
            <a:r>
              <a:rPr lang="hu-HU" sz="1600" dirty="0">
                <a:latin typeface="Bahnschrift Condensed" panose="020B0502040204020203" pitchFamily="34" charset="0"/>
              </a:rPr>
              <a:t>=</a:t>
            </a:r>
            <a:r>
              <a:rPr lang="el-GR" sz="1600" dirty="0">
                <a:latin typeface="Bahnschrift Condensed" panose="020B0502040204020203" pitchFamily="34" charset="0"/>
              </a:rPr>
              <a:t>γ</a:t>
            </a:r>
            <a:r>
              <a:rPr lang="hu-HU" sz="1600" dirty="0">
                <a:latin typeface="Bahnschrift Condensed" panose="020B0502040204020203" pitchFamily="34" charset="0"/>
              </a:rPr>
              <a:t>’)</a:t>
            </a:r>
          </a:p>
        </p:txBody>
      </p:sp>
      <p:sp>
        <p:nvSpPr>
          <p:cNvPr id="104" name="Szövegdoboz 103">
            <a:extLst>
              <a:ext uri="{FF2B5EF4-FFF2-40B4-BE49-F238E27FC236}">
                <a16:creationId xmlns:a16="http://schemas.microsoft.com/office/drawing/2014/main" id="{BBB422BD-8B75-1E26-0195-653E30953975}"/>
              </a:ext>
            </a:extLst>
          </p:cNvPr>
          <p:cNvSpPr txBox="1"/>
          <p:nvPr/>
        </p:nvSpPr>
        <p:spPr>
          <a:xfrm>
            <a:off x="9697546" y="2112901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q</a:t>
            </a:r>
            <a:r>
              <a:rPr lang="hu-HU" sz="1400" baseline="-25000" dirty="0"/>
              <a:t>1</a:t>
            </a:r>
            <a:endParaRPr lang="hu-HU" sz="1400" dirty="0"/>
          </a:p>
        </p:txBody>
      </p:sp>
      <p:sp>
        <p:nvSpPr>
          <p:cNvPr id="105" name="Szövegdoboz 104">
            <a:extLst>
              <a:ext uri="{FF2B5EF4-FFF2-40B4-BE49-F238E27FC236}">
                <a16:creationId xmlns:a16="http://schemas.microsoft.com/office/drawing/2014/main" id="{21E8A7C3-A5D8-3CE9-555E-413207359302}"/>
              </a:ext>
            </a:extLst>
          </p:cNvPr>
          <p:cNvSpPr txBox="1"/>
          <p:nvPr/>
        </p:nvSpPr>
        <p:spPr>
          <a:xfrm>
            <a:off x="7736329" y="3134061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p</a:t>
            </a:r>
            <a:r>
              <a:rPr lang="hu-HU" sz="1400" baseline="-25000" dirty="0"/>
              <a:t>1</a:t>
            </a:r>
            <a:endParaRPr lang="hu-HU" sz="1400" dirty="0"/>
          </a:p>
        </p:txBody>
      </p:sp>
      <p:sp>
        <p:nvSpPr>
          <p:cNvPr id="106" name="Szövegdoboz 105">
            <a:extLst>
              <a:ext uri="{FF2B5EF4-FFF2-40B4-BE49-F238E27FC236}">
                <a16:creationId xmlns:a16="http://schemas.microsoft.com/office/drawing/2014/main" id="{05B9AEA7-3DF6-3D93-E9AC-B7C9D5B32EC7}"/>
              </a:ext>
            </a:extLst>
          </p:cNvPr>
          <p:cNvSpPr txBox="1"/>
          <p:nvPr/>
        </p:nvSpPr>
        <p:spPr>
          <a:xfrm>
            <a:off x="10345306" y="4673214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q</a:t>
            </a:r>
          </a:p>
        </p:txBody>
      </p:sp>
      <p:sp>
        <p:nvSpPr>
          <p:cNvPr id="107" name="Szövegdoboz 106">
            <a:extLst>
              <a:ext uri="{FF2B5EF4-FFF2-40B4-BE49-F238E27FC236}">
                <a16:creationId xmlns:a16="http://schemas.microsoft.com/office/drawing/2014/main" id="{89442078-6CB6-57FB-C8E8-537E480BA40C}"/>
              </a:ext>
            </a:extLst>
          </p:cNvPr>
          <p:cNvSpPr txBox="1"/>
          <p:nvPr/>
        </p:nvSpPr>
        <p:spPr>
          <a:xfrm>
            <a:off x="8110683" y="4655878"/>
            <a:ext cx="51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400" dirty="0"/>
              <a:t>p</a:t>
            </a:r>
          </a:p>
        </p:txBody>
      </p:sp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59B6F580-AE0E-A9E0-2D2C-C42D97EBE2E5}"/>
              </a:ext>
            </a:extLst>
          </p:cNvPr>
          <p:cNvGrpSpPr/>
          <p:nvPr/>
        </p:nvGrpSpPr>
        <p:grpSpPr>
          <a:xfrm>
            <a:off x="9343905" y="2260742"/>
            <a:ext cx="1107554" cy="497409"/>
            <a:chOff x="7279266" y="2523444"/>
            <a:chExt cx="1107554" cy="497409"/>
          </a:xfrm>
        </p:grpSpPr>
        <p:cxnSp>
          <p:nvCxnSpPr>
            <p:cNvPr id="97" name="Egyenes összekötő 96">
              <a:extLst>
                <a:ext uri="{FF2B5EF4-FFF2-40B4-BE49-F238E27FC236}">
                  <a16:creationId xmlns:a16="http://schemas.microsoft.com/office/drawing/2014/main" id="{A7238348-B456-6B07-EE1E-C9FF40516006}"/>
                </a:ext>
              </a:extLst>
            </p:cNvPr>
            <p:cNvCxnSpPr>
              <a:cxnSpLocks/>
            </p:cNvCxnSpPr>
            <p:nvPr/>
          </p:nvCxnSpPr>
          <p:spPr>
            <a:xfrm>
              <a:off x="7288307" y="3020853"/>
              <a:ext cx="1085903" cy="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Egyenes összekötő 127">
              <a:extLst>
                <a:ext uri="{FF2B5EF4-FFF2-40B4-BE49-F238E27FC236}">
                  <a16:creationId xmlns:a16="http://schemas.microsoft.com/office/drawing/2014/main" id="{9B0793DA-5018-D6BE-30DD-554B51E506D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263229" y="2528747"/>
              <a:ext cx="123591" cy="492106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Egyenes összekötő 134">
              <a:extLst>
                <a:ext uri="{FF2B5EF4-FFF2-40B4-BE49-F238E27FC236}">
                  <a16:creationId xmlns:a16="http://schemas.microsoft.com/office/drawing/2014/main" id="{08201A88-4036-0AA8-9EFD-E80A6DE595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79266" y="2523444"/>
              <a:ext cx="984087" cy="492154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C0D0DC29-4C8C-88EA-6384-85058188F3D6}"/>
              </a:ext>
            </a:extLst>
          </p:cNvPr>
          <p:cNvGrpSpPr/>
          <p:nvPr/>
        </p:nvGrpSpPr>
        <p:grpSpPr>
          <a:xfrm>
            <a:off x="7634833" y="3286290"/>
            <a:ext cx="723981" cy="330214"/>
            <a:chOff x="7637675" y="3272880"/>
            <a:chExt cx="723981" cy="330214"/>
          </a:xfrm>
        </p:grpSpPr>
        <p:cxnSp>
          <p:nvCxnSpPr>
            <p:cNvPr id="96" name="Egyenes összekötő 95">
              <a:extLst>
                <a:ext uri="{FF2B5EF4-FFF2-40B4-BE49-F238E27FC236}">
                  <a16:creationId xmlns:a16="http://schemas.microsoft.com/office/drawing/2014/main" id="{EEE2C44F-635A-09DC-E453-A86EDE205BA1}"/>
                </a:ext>
              </a:extLst>
            </p:cNvPr>
            <p:cNvCxnSpPr>
              <a:cxnSpLocks/>
            </p:cNvCxnSpPr>
            <p:nvPr/>
          </p:nvCxnSpPr>
          <p:spPr>
            <a:xfrm>
              <a:off x="7637675" y="3603094"/>
              <a:ext cx="723981" cy="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Egyenes összekötő 114">
              <a:extLst>
                <a:ext uri="{FF2B5EF4-FFF2-40B4-BE49-F238E27FC236}">
                  <a16:creationId xmlns:a16="http://schemas.microsoft.com/office/drawing/2014/main" id="{268B9602-08EC-689E-4EF0-4E70D8D7464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281989" y="3283075"/>
              <a:ext cx="79107" cy="314984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Egyenes összekötő 139">
              <a:extLst>
                <a:ext uri="{FF2B5EF4-FFF2-40B4-BE49-F238E27FC236}">
                  <a16:creationId xmlns:a16="http://schemas.microsoft.com/office/drawing/2014/main" id="{F8DFEB07-3853-D4E0-9525-87FB872E3D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37675" y="3272880"/>
              <a:ext cx="640651" cy="320397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4" name="Csoportba foglalás 63">
            <a:extLst>
              <a:ext uri="{FF2B5EF4-FFF2-40B4-BE49-F238E27FC236}">
                <a16:creationId xmlns:a16="http://schemas.microsoft.com/office/drawing/2014/main" id="{F34120D2-273C-916D-4E87-38E815DBC018}"/>
              </a:ext>
            </a:extLst>
          </p:cNvPr>
          <p:cNvGrpSpPr/>
          <p:nvPr/>
        </p:nvGrpSpPr>
        <p:grpSpPr>
          <a:xfrm>
            <a:off x="7641587" y="3617861"/>
            <a:ext cx="989997" cy="1078477"/>
            <a:chOff x="4207934" y="2952209"/>
            <a:chExt cx="989997" cy="1078477"/>
          </a:xfrm>
        </p:grpSpPr>
        <p:cxnSp>
          <p:nvCxnSpPr>
            <p:cNvPr id="12" name="Egyenes összekötő 11">
              <a:extLst>
                <a:ext uri="{FF2B5EF4-FFF2-40B4-BE49-F238E27FC236}">
                  <a16:creationId xmlns:a16="http://schemas.microsoft.com/office/drawing/2014/main" id="{B63A73F3-8D99-233B-8DB8-C6956D37D8D8}"/>
                </a:ext>
              </a:extLst>
            </p:cNvPr>
            <p:cNvCxnSpPr>
              <a:cxnSpLocks/>
            </p:cNvCxnSpPr>
            <p:nvPr/>
          </p:nvCxnSpPr>
          <p:spPr>
            <a:xfrm>
              <a:off x="4207934" y="2952736"/>
              <a:ext cx="72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63" name="Csoportba foglalás 62">
              <a:extLst>
                <a:ext uri="{FF2B5EF4-FFF2-40B4-BE49-F238E27FC236}">
                  <a16:creationId xmlns:a16="http://schemas.microsoft.com/office/drawing/2014/main" id="{76C6EF4D-56D9-BDDE-2F28-823AA53A1F8B}"/>
                </a:ext>
              </a:extLst>
            </p:cNvPr>
            <p:cNvGrpSpPr/>
            <p:nvPr/>
          </p:nvGrpSpPr>
          <p:grpSpPr>
            <a:xfrm>
              <a:off x="4207939" y="2952209"/>
              <a:ext cx="989992" cy="1078477"/>
              <a:chOff x="4207939" y="2952209"/>
              <a:chExt cx="989992" cy="1078477"/>
            </a:xfrm>
          </p:grpSpPr>
          <p:cxnSp>
            <p:nvCxnSpPr>
              <p:cNvPr id="30" name="Egyenes összekötő 29">
                <a:extLst>
                  <a:ext uri="{FF2B5EF4-FFF2-40B4-BE49-F238E27FC236}">
                    <a16:creationId xmlns:a16="http://schemas.microsoft.com/office/drawing/2014/main" id="{A53FA64E-790F-8595-F423-A884A398A79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207939" y="2952210"/>
                <a:ext cx="270856" cy="107847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0" name="Egyenes összekötő 49">
                <a:extLst>
                  <a:ext uri="{FF2B5EF4-FFF2-40B4-BE49-F238E27FC236}">
                    <a16:creationId xmlns:a16="http://schemas.microsoft.com/office/drawing/2014/main" id="{CCE9B03E-BED7-6B81-3312-114136F3627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927075" y="2952209"/>
                <a:ext cx="270856" cy="107847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1" name="Egyenes összekötő 50">
                <a:extLst>
                  <a:ext uri="{FF2B5EF4-FFF2-40B4-BE49-F238E27FC236}">
                    <a16:creationId xmlns:a16="http://schemas.microsoft.com/office/drawing/2014/main" id="{ED9AF063-64E9-18D3-A77C-C7677113AC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77809" y="4030645"/>
                <a:ext cx="7200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5" name="Csoportba foglalás 64">
            <a:extLst>
              <a:ext uri="{FF2B5EF4-FFF2-40B4-BE49-F238E27FC236}">
                <a16:creationId xmlns:a16="http://schemas.microsoft.com/office/drawing/2014/main" id="{D90F8225-2F95-F1DD-B0B7-CD038C9BC575}"/>
              </a:ext>
            </a:extLst>
          </p:cNvPr>
          <p:cNvGrpSpPr/>
          <p:nvPr/>
        </p:nvGrpSpPr>
        <p:grpSpPr>
          <a:xfrm>
            <a:off x="9372639" y="2761758"/>
            <a:ext cx="1565779" cy="1934168"/>
            <a:chOff x="5022078" y="1835320"/>
            <a:chExt cx="1565779" cy="1934168"/>
          </a:xfrm>
        </p:grpSpPr>
        <p:cxnSp>
          <p:nvCxnSpPr>
            <p:cNvPr id="20" name="Egyenes összekötő 19">
              <a:extLst>
                <a:ext uri="{FF2B5EF4-FFF2-40B4-BE49-F238E27FC236}">
                  <a16:creationId xmlns:a16="http://schemas.microsoft.com/office/drawing/2014/main" id="{088B4380-161F-ED0C-3021-391C9D40DC0E}"/>
                </a:ext>
              </a:extLst>
            </p:cNvPr>
            <p:cNvCxnSpPr>
              <a:cxnSpLocks/>
            </p:cNvCxnSpPr>
            <p:nvPr/>
          </p:nvCxnSpPr>
          <p:spPr>
            <a:xfrm>
              <a:off x="5023088" y="1835796"/>
              <a:ext cx="108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Egyenes összekötő 57">
              <a:extLst>
                <a:ext uri="{FF2B5EF4-FFF2-40B4-BE49-F238E27FC236}">
                  <a16:creationId xmlns:a16="http://schemas.microsoft.com/office/drawing/2014/main" id="{2C57247F-63B9-1D5A-4701-FCDC19A7EAE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022078" y="1835796"/>
              <a:ext cx="485641" cy="19336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Egyenes összekötő 60">
              <a:extLst>
                <a:ext uri="{FF2B5EF4-FFF2-40B4-BE49-F238E27FC236}">
                  <a16:creationId xmlns:a16="http://schemas.microsoft.com/office/drawing/2014/main" id="{62C951BB-860D-0FD6-94EB-A9FF22B72AA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02216" y="1835320"/>
              <a:ext cx="485641" cy="19336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Egyenes összekötő 61">
              <a:extLst>
                <a:ext uri="{FF2B5EF4-FFF2-40B4-BE49-F238E27FC236}">
                  <a16:creationId xmlns:a16="http://schemas.microsoft.com/office/drawing/2014/main" id="{CBE26B43-BA3D-822E-F64F-9FE9297A4992}"/>
                </a:ext>
              </a:extLst>
            </p:cNvPr>
            <p:cNvCxnSpPr>
              <a:cxnSpLocks/>
            </p:cNvCxnSpPr>
            <p:nvPr/>
          </p:nvCxnSpPr>
          <p:spPr>
            <a:xfrm>
              <a:off x="5507763" y="3768836"/>
              <a:ext cx="108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" name="Ív 9">
            <a:extLst>
              <a:ext uri="{FF2B5EF4-FFF2-40B4-BE49-F238E27FC236}">
                <a16:creationId xmlns:a16="http://schemas.microsoft.com/office/drawing/2014/main" id="{3EF066BD-291B-93B5-53BB-DC1E7EDF81DF}"/>
              </a:ext>
            </a:extLst>
          </p:cNvPr>
          <p:cNvSpPr/>
          <p:nvPr/>
        </p:nvSpPr>
        <p:spPr>
          <a:xfrm rot="1819201">
            <a:off x="7866228" y="3456351"/>
            <a:ext cx="166905" cy="166905"/>
          </a:xfrm>
          <a:prstGeom prst="arc">
            <a:avLst>
              <a:gd name="adj1" fmla="val 15691434"/>
              <a:gd name="adj2" fmla="val 485913"/>
            </a:avLst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80000"/>
            <a:endParaRPr lang="hu-HU"/>
          </a:p>
        </p:txBody>
      </p:sp>
      <p:sp>
        <p:nvSpPr>
          <p:cNvPr id="32" name="Ív 31">
            <a:extLst>
              <a:ext uri="{FF2B5EF4-FFF2-40B4-BE49-F238E27FC236}">
                <a16:creationId xmlns:a16="http://schemas.microsoft.com/office/drawing/2014/main" id="{2E236CDA-E543-7F56-55F8-3275146FB6CF}"/>
              </a:ext>
            </a:extLst>
          </p:cNvPr>
          <p:cNvSpPr/>
          <p:nvPr/>
        </p:nvSpPr>
        <p:spPr>
          <a:xfrm rot="1819201">
            <a:off x="9556700" y="2582271"/>
            <a:ext cx="202086" cy="202086"/>
          </a:xfrm>
          <a:prstGeom prst="arc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80000"/>
            <a:endParaRPr lang="hu-HU"/>
          </a:p>
        </p:txBody>
      </p:sp>
      <p:sp>
        <p:nvSpPr>
          <p:cNvPr id="39" name="Ív 38">
            <a:extLst>
              <a:ext uri="{FF2B5EF4-FFF2-40B4-BE49-F238E27FC236}">
                <a16:creationId xmlns:a16="http://schemas.microsoft.com/office/drawing/2014/main" id="{76C2AA88-35A8-771D-0F0D-E4E9C278801C}"/>
              </a:ext>
            </a:extLst>
          </p:cNvPr>
          <p:cNvSpPr/>
          <p:nvPr/>
        </p:nvSpPr>
        <p:spPr>
          <a:xfrm rot="14145468">
            <a:off x="8204054" y="3440126"/>
            <a:ext cx="176766" cy="206787"/>
          </a:xfrm>
          <a:prstGeom prst="arc">
            <a:avLst>
              <a:gd name="adj1" fmla="val 16605179"/>
              <a:gd name="adj2" fmla="val 2134874"/>
            </a:avLst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80000"/>
            <a:endParaRPr lang="hu-HU"/>
          </a:p>
        </p:txBody>
      </p:sp>
      <p:sp>
        <p:nvSpPr>
          <p:cNvPr id="48" name="Ív 47">
            <a:extLst>
              <a:ext uri="{FF2B5EF4-FFF2-40B4-BE49-F238E27FC236}">
                <a16:creationId xmlns:a16="http://schemas.microsoft.com/office/drawing/2014/main" id="{6B1A3C1F-0AA6-E590-E87D-4C02BFAC9603}"/>
              </a:ext>
            </a:extLst>
          </p:cNvPr>
          <p:cNvSpPr/>
          <p:nvPr/>
        </p:nvSpPr>
        <p:spPr>
          <a:xfrm rot="13626553">
            <a:off x="10262519" y="2568701"/>
            <a:ext cx="218151" cy="218151"/>
          </a:xfrm>
          <a:prstGeom prst="arc">
            <a:avLst>
              <a:gd name="adj1" fmla="val 16861783"/>
              <a:gd name="adj2" fmla="val 2833786"/>
            </a:avLst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80000"/>
            <a:endParaRPr lang="hu-HU"/>
          </a:p>
        </p:txBody>
      </p:sp>
      <p:sp>
        <p:nvSpPr>
          <p:cNvPr id="66" name="Szövegdoboz 65">
            <a:extLst>
              <a:ext uri="{FF2B5EF4-FFF2-40B4-BE49-F238E27FC236}">
                <a16:creationId xmlns:a16="http://schemas.microsoft.com/office/drawing/2014/main" id="{EDA99655-4197-05F4-944D-F5ECEA8BF7E1}"/>
              </a:ext>
            </a:extLst>
          </p:cNvPr>
          <p:cNvSpPr txBox="1"/>
          <p:nvPr/>
        </p:nvSpPr>
        <p:spPr>
          <a:xfrm>
            <a:off x="4134070" y="1289051"/>
            <a:ext cx="298381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latin typeface="Bahnschrift Condensed" panose="020B0502040204020203" pitchFamily="34" charset="0"/>
              </a:defRPr>
            </a:lvl1pPr>
          </a:lstStyle>
          <a:p>
            <a:pPr defTabSz="180000"/>
            <a:r>
              <a:rPr lang="hu-HU" sz="1400" dirty="0"/>
              <a:t>Miért egyenlő </a:t>
            </a:r>
            <a:r>
              <a:rPr lang="el-GR" sz="1400" dirty="0">
                <a:latin typeface="Bahnschrift Condensed" panose="020B0502040204020203" pitchFamily="34" charset="0"/>
              </a:rPr>
              <a:t>β</a:t>
            </a:r>
            <a:r>
              <a:rPr lang="hu-HU" sz="1400" dirty="0">
                <a:latin typeface="Bahnschrift Condensed" panose="020B0502040204020203" pitchFamily="34" charset="0"/>
              </a:rPr>
              <a:t> és </a:t>
            </a:r>
            <a:r>
              <a:rPr lang="el-GR" sz="1400" dirty="0">
                <a:latin typeface="Bahnschrift Condensed" panose="020B0502040204020203" pitchFamily="34" charset="0"/>
              </a:rPr>
              <a:t>β</a:t>
            </a:r>
            <a:r>
              <a:rPr lang="hu-HU" sz="1400" dirty="0">
                <a:latin typeface="Bahnschrift Condensed" panose="020B0502040204020203" pitchFamily="34" charset="0"/>
              </a:rPr>
              <a:t>’, illetve </a:t>
            </a:r>
            <a:r>
              <a:rPr lang="el-GR" sz="1400" dirty="0">
                <a:latin typeface="Bahnschrift Condensed" panose="020B0502040204020203" pitchFamily="34" charset="0"/>
              </a:rPr>
              <a:t>γ</a:t>
            </a:r>
            <a:r>
              <a:rPr lang="hu-HU" sz="1400" dirty="0">
                <a:latin typeface="Bahnschrift Condensed" panose="020B0502040204020203" pitchFamily="34" charset="0"/>
              </a:rPr>
              <a:t> és </a:t>
            </a:r>
            <a:r>
              <a:rPr lang="el-GR" sz="1400" dirty="0">
                <a:latin typeface="Bahnschrift Condensed" panose="020B0502040204020203" pitchFamily="34" charset="0"/>
              </a:rPr>
              <a:t>γ</a:t>
            </a:r>
            <a:r>
              <a:rPr lang="hu-HU" sz="1400" dirty="0">
                <a:latin typeface="Bahnschrift Condensed" panose="020B0502040204020203" pitchFamily="34" charset="0"/>
              </a:rPr>
              <a:t>’?</a:t>
            </a:r>
          </a:p>
          <a:p>
            <a:pPr defTabSz="180000"/>
            <a:r>
              <a:rPr lang="el-GR" sz="1400" dirty="0">
                <a:latin typeface="Bahnschrift Condensed" panose="020B0502040204020203" pitchFamily="34" charset="0"/>
              </a:rPr>
              <a:t>β</a:t>
            </a:r>
            <a:r>
              <a:rPr lang="hu-HU" sz="1400" dirty="0">
                <a:latin typeface="Bahnschrift Condensed" panose="020B0502040204020203" pitchFamily="34" charset="0"/>
              </a:rPr>
              <a:t> és </a:t>
            </a:r>
            <a:r>
              <a:rPr lang="el-GR" sz="1400" dirty="0">
                <a:latin typeface="Bahnschrift Condensed" panose="020B0502040204020203" pitchFamily="34" charset="0"/>
              </a:rPr>
              <a:t>β</a:t>
            </a:r>
            <a:r>
              <a:rPr lang="hu-HU" sz="1400" dirty="0">
                <a:latin typeface="Bahnschrift Condensed" panose="020B0502040204020203" pitchFamily="34" charset="0"/>
              </a:rPr>
              <a:t>’ egyik szögszára b egyenesre illeszkedik; másik két szögszár (A’J és C’K szakaszok) párhuzamosak egymással.</a:t>
            </a:r>
          </a:p>
          <a:p>
            <a:pPr defTabSz="180000"/>
            <a:r>
              <a:rPr lang="el-GR" sz="1400" dirty="0">
                <a:latin typeface="Bahnschrift Condensed" panose="020B0502040204020203" pitchFamily="34" charset="0"/>
              </a:rPr>
              <a:t>γ</a:t>
            </a:r>
            <a:r>
              <a:rPr lang="hu-HU" sz="1400" dirty="0">
                <a:latin typeface="Bahnschrift Condensed" panose="020B0502040204020203" pitchFamily="34" charset="0"/>
              </a:rPr>
              <a:t> és </a:t>
            </a:r>
            <a:r>
              <a:rPr lang="el-GR" sz="1400" dirty="0">
                <a:latin typeface="Bahnschrift Condensed" panose="020B0502040204020203" pitchFamily="34" charset="0"/>
              </a:rPr>
              <a:t>γ</a:t>
            </a:r>
            <a:r>
              <a:rPr lang="hu-HU" sz="1400" dirty="0">
                <a:latin typeface="Bahnschrift Condensed" panose="020B0502040204020203" pitchFamily="34" charset="0"/>
              </a:rPr>
              <a:t>’ esetében hasonló a helyzet: mivel e és f egyenesek párhuzamosak egymással,</a:t>
            </a:r>
            <a:r>
              <a:rPr lang="hu-HU" sz="1400" dirty="0"/>
              <a:t> illetve A’J és C’K szakaszok is párhuzamosak.</a:t>
            </a:r>
          </a:p>
          <a:p>
            <a:pPr defTabSz="180000"/>
            <a:r>
              <a:rPr lang="el-GR" sz="1400" dirty="0"/>
              <a:t>β</a:t>
            </a:r>
            <a:r>
              <a:rPr lang="hu-HU" sz="1400" dirty="0"/>
              <a:t> szög egyébként egyenlő </a:t>
            </a:r>
            <a:r>
              <a:rPr lang="el-GR" sz="1400" dirty="0"/>
              <a:t>α</a:t>
            </a:r>
            <a:r>
              <a:rPr lang="hu-HU" sz="1400" dirty="0"/>
              <a:t>-</a:t>
            </a:r>
            <a:r>
              <a:rPr lang="hu-HU" sz="1400" dirty="0" err="1"/>
              <a:t>val</a:t>
            </a:r>
            <a:r>
              <a:rPr lang="hu-HU" sz="1400" dirty="0"/>
              <a:t> is, mivel egyik szögszáruk megegyezik, a másik két szár pedig párhuzamos egymással (a formaságok kedvéért a két szög külön betűvel van jelölve)</a:t>
            </a:r>
          </a:p>
        </p:txBody>
      </p:sp>
      <p:cxnSp>
        <p:nvCxnSpPr>
          <p:cNvPr id="68" name="Egyenes összekötő 67">
            <a:extLst>
              <a:ext uri="{FF2B5EF4-FFF2-40B4-BE49-F238E27FC236}">
                <a16:creationId xmlns:a16="http://schemas.microsoft.com/office/drawing/2014/main" id="{3D5D3F05-FDD3-0F6A-87B8-3EB45719F188}"/>
              </a:ext>
            </a:extLst>
          </p:cNvPr>
          <p:cNvCxnSpPr>
            <a:cxnSpLocks/>
          </p:cNvCxnSpPr>
          <p:nvPr/>
        </p:nvCxnSpPr>
        <p:spPr>
          <a:xfrm>
            <a:off x="7634833" y="3616504"/>
            <a:ext cx="723981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Egyenes összekötő 68">
            <a:extLst>
              <a:ext uri="{FF2B5EF4-FFF2-40B4-BE49-F238E27FC236}">
                <a16:creationId xmlns:a16="http://schemas.microsoft.com/office/drawing/2014/main" id="{EDBC1FA3-8C34-EA56-2DEA-4D0544C46610}"/>
              </a:ext>
            </a:extLst>
          </p:cNvPr>
          <p:cNvCxnSpPr>
            <a:cxnSpLocks/>
          </p:cNvCxnSpPr>
          <p:nvPr/>
        </p:nvCxnSpPr>
        <p:spPr>
          <a:xfrm>
            <a:off x="9369158" y="2763340"/>
            <a:ext cx="1085903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Szövegdoboz 4">
            <a:extLst>
              <a:ext uri="{FF2B5EF4-FFF2-40B4-BE49-F238E27FC236}">
                <a16:creationId xmlns:a16="http://schemas.microsoft.com/office/drawing/2014/main" id="{F88D6DE5-DD21-BA36-50B7-206D68C6804F}"/>
              </a:ext>
            </a:extLst>
          </p:cNvPr>
          <p:cNvSpPr txBox="1"/>
          <p:nvPr/>
        </p:nvSpPr>
        <p:spPr>
          <a:xfrm>
            <a:off x="464453" y="2850589"/>
            <a:ext cx="37413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600" dirty="0">
                <a:latin typeface="Bahnschrift Condensed" panose="020B0502040204020203" pitchFamily="34" charset="0"/>
              </a:rPr>
              <a:t>4.	a || A’J; a || C’K (</a:t>
            </a:r>
            <a:r>
              <a:rPr lang="hu-HU" sz="1600" dirty="0">
                <a:latin typeface="Bahnschrift Condensed" panose="020B0502040204020203" pitchFamily="34" charset="0"/>
                <a:sym typeface="Wingdings" panose="05000000000000000000" pitchFamily="2" charset="2"/>
              </a:rPr>
              <a:t> A’J || C’K)</a:t>
            </a:r>
            <a:endParaRPr lang="hu-HU" sz="1600" dirty="0">
              <a:latin typeface="Bahnschrift Condensed" panose="020B0502040204020203" pitchFamily="34" charset="0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E10F7D2C-8A47-5EEA-1B41-0824092ABD41}"/>
              </a:ext>
            </a:extLst>
          </p:cNvPr>
          <p:cNvSpPr txBox="1"/>
          <p:nvPr/>
        </p:nvSpPr>
        <p:spPr>
          <a:xfrm>
            <a:off x="464453" y="2191726"/>
            <a:ext cx="37343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600" dirty="0">
                <a:latin typeface="Bahnschrift Condensed" panose="020B0502040204020203" pitchFamily="34" charset="0"/>
              </a:rPr>
              <a:t>3.	</a:t>
            </a:r>
            <a:r>
              <a:rPr lang="pt-BR" sz="1600" dirty="0">
                <a:latin typeface="Bahnschrift Condensed" panose="020B0502040204020203" pitchFamily="34" charset="0"/>
              </a:rPr>
              <a:t>e⋂a=A, e</a:t>
            </a:r>
            <a:r>
              <a:rPr lang="hu-HU" sz="1600" dirty="0">
                <a:latin typeface="Bahnschrift Condensed" panose="020B0502040204020203" pitchFamily="34" charset="0"/>
              </a:rPr>
              <a:t>’</a:t>
            </a:r>
            <a:r>
              <a:rPr lang="pt-BR" sz="1600" dirty="0">
                <a:latin typeface="Bahnschrift Condensed" panose="020B0502040204020203" pitchFamily="34" charset="0"/>
              </a:rPr>
              <a:t>⋂</a:t>
            </a:r>
            <a:r>
              <a:rPr lang="hu-HU" sz="1600" dirty="0">
                <a:latin typeface="Bahnschrift Condensed" panose="020B0502040204020203" pitchFamily="34" charset="0"/>
              </a:rPr>
              <a:t>a=B; </a:t>
            </a:r>
            <a:r>
              <a:rPr lang="pt-BR" sz="1600" dirty="0">
                <a:latin typeface="Bahnschrift Condensed" panose="020B0502040204020203" pitchFamily="34" charset="0"/>
              </a:rPr>
              <a:t>e⋂</a:t>
            </a:r>
            <a:r>
              <a:rPr lang="hu-HU" sz="1600" dirty="0">
                <a:latin typeface="Bahnschrift Condensed" panose="020B0502040204020203" pitchFamily="34" charset="0"/>
              </a:rPr>
              <a:t>b</a:t>
            </a:r>
            <a:r>
              <a:rPr lang="pt-BR" sz="1600" dirty="0">
                <a:latin typeface="Bahnschrift Condensed" panose="020B0502040204020203" pitchFamily="34" charset="0"/>
              </a:rPr>
              <a:t>=</a:t>
            </a:r>
            <a:r>
              <a:rPr lang="hu-HU" sz="1600" dirty="0">
                <a:latin typeface="Bahnschrift Condensed" panose="020B0502040204020203" pitchFamily="34" charset="0"/>
              </a:rPr>
              <a:t>A’</a:t>
            </a:r>
            <a:r>
              <a:rPr lang="pt-BR" sz="1600" dirty="0">
                <a:latin typeface="Bahnschrift Condensed" panose="020B0502040204020203" pitchFamily="34" charset="0"/>
              </a:rPr>
              <a:t>, e</a:t>
            </a:r>
            <a:r>
              <a:rPr lang="hu-HU" sz="1600" dirty="0">
                <a:latin typeface="Bahnschrift Condensed" panose="020B0502040204020203" pitchFamily="34" charset="0"/>
              </a:rPr>
              <a:t>’</a:t>
            </a:r>
            <a:r>
              <a:rPr lang="pt-BR" sz="1600" dirty="0">
                <a:latin typeface="Bahnschrift Condensed" panose="020B0502040204020203" pitchFamily="34" charset="0"/>
              </a:rPr>
              <a:t>⋂b</a:t>
            </a:r>
            <a:r>
              <a:rPr lang="hu-HU" sz="1600" dirty="0">
                <a:latin typeface="Bahnschrift Condensed" panose="020B0502040204020203" pitchFamily="34" charset="0"/>
              </a:rPr>
              <a:t>=B</a:t>
            </a:r>
            <a:r>
              <a:rPr lang="pt-BR" sz="1600" dirty="0">
                <a:latin typeface="Bahnschrift Condensed" panose="020B0502040204020203" pitchFamily="34" charset="0"/>
              </a:rPr>
              <a:t>’</a:t>
            </a:r>
            <a:r>
              <a:rPr lang="hu-HU" sz="1600" dirty="0">
                <a:latin typeface="Bahnschrift Condensed" panose="020B0502040204020203" pitchFamily="34" charset="0"/>
              </a:rPr>
              <a:t> </a:t>
            </a:r>
            <a:r>
              <a:rPr lang="hu-HU" sz="1600" dirty="0">
                <a:latin typeface="Bahnschrift Condensed" panose="020B0502040204020203" pitchFamily="34" charset="0"/>
                <a:sym typeface="Wingdings" panose="05000000000000000000" pitchFamily="2" charset="2"/>
              </a:rPr>
              <a:t> p; p</a:t>
            </a:r>
            <a:r>
              <a:rPr lang="hu-HU" sz="1600" baseline="-25000" dirty="0">
                <a:latin typeface="Bahnschrift Condensed" panose="020B0502040204020203" pitchFamily="34" charset="0"/>
                <a:sym typeface="Wingdings" panose="05000000000000000000" pitchFamily="2" charset="2"/>
              </a:rPr>
              <a:t>1</a:t>
            </a:r>
          </a:p>
          <a:p>
            <a:pPr defTabSz="180000"/>
            <a:r>
              <a:rPr lang="hu-HU" sz="1600" dirty="0">
                <a:latin typeface="Bahnschrift Condensed" panose="020B0502040204020203" pitchFamily="34" charset="0"/>
              </a:rPr>
              <a:t>	f</a:t>
            </a:r>
            <a:r>
              <a:rPr lang="pt-BR" sz="1600" dirty="0">
                <a:latin typeface="Bahnschrift Condensed" panose="020B0502040204020203" pitchFamily="34" charset="0"/>
              </a:rPr>
              <a:t>⋂a=</a:t>
            </a:r>
            <a:r>
              <a:rPr lang="hu-HU" sz="1600" dirty="0">
                <a:latin typeface="Bahnschrift Condensed" panose="020B0502040204020203" pitchFamily="34" charset="0"/>
              </a:rPr>
              <a:t>C</a:t>
            </a:r>
            <a:r>
              <a:rPr lang="pt-BR" sz="1600" dirty="0">
                <a:latin typeface="Bahnschrift Condensed" panose="020B0502040204020203" pitchFamily="34" charset="0"/>
              </a:rPr>
              <a:t>, </a:t>
            </a:r>
            <a:r>
              <a:rPr lang="hu-HU" sz="1600" dirty="0">
                <a:latin typeface="Bahnschrift Condensed" panose="020B0502040204020203" pitchFamily="34" charset="0"/>
              </a:rPr>
              <a:t>f’</a:t>
            </a:r>
            <a:r>
              <a:rPr lang="pt-BR" sz="1600" dirty="0">
                <a:latin typeface="Bahnschrift Condensed" panose="020B0502040204020203" pitchFamily="34" charset="0"/>
              </a:rPr>
              <a:t>⋂</a:t>
            </a:r>
            <a:r>
              <a:rPr lang="hu-HU" sz="1600" dirty="0">
                <a:latin typeface="Bahnschrift Condensed" panose="020B0502040204020203" pitchFamily="34" charset="0"/>
              </a:rPr>
              <a:t>a=D; f</a:t>
            </a:r>
            <a:r>
              <a:rPr lang="pt-BR" sz="1600" dirty="0">
                <a:latin typeface="Bahnschrift Condensed" panose="020B0502040204020203" pitchFamily="34" charset="0"/>
              </a:rPr>
              <a:t>⋂</a:t>
            </a:r>
            <a:r>
              <a:rPr lang="hu-HU" sz="1600" dirty="0">
                <a:latin typeface="Bahnschrift Condensed" panose="020B0502040204020203" pitchFamily="34" charset="0"/>
              </a:rPr>
              <a:t>b</a:t>
            </a:r>
            <a:r>
              <a:rPr lang="pt-BR" sz="1600" dirty="0">
                <a:latin typeface="Bahnschrift Condensed" panose="020B0502040204020203" pitchFamily="34" charset="0"/>
              </a:rPr>
              <a:t>=</a:t>
            </a:r>
            <a:r>
              <a:rPr lang="hu-HU" sz="1600" dirty="0">
                <a:latin typeface="Bahnschrift Condensed" panose="020B0502040204020203" pitchFamily="34" charset="0"/>
              </a:rPr>
              <a:t>C’</a:t>
            </a:r>
            <a:r>
              <a:rPr lang="pt-BR" sz="1600" dirty="0">
                <a:latin typeface="Bahnschrift Condensed" panose="020B0502040204020203" pitchFamily="34" charset="0"/>
              </a:rPr>
              <a:t>, </a:t>
            </a:r>
            <a:r>
              <a:rPr lang="hu-HU" sz="1600" dirty="0">
                <a:latin typeface="Bahnschrift Condensed" panose="020B0502040204020203" pitchFamily="34" charset="0"/>
              </a:rPr>
              <a:t>f’</a:t>
            </a:r>
            <a:r>
              <a:rPr lang="pt-BR" sz="1600" dirty="0">
                <a:latin typeface="Bahnschrift Condensed" panose="020B0502040204020203" pitchFamily="34" charset="0"/>
              </a:rPr>
              <a:t>⋂b</a:t>
            </a:r>
            <a:r>
              <a:rPr lang="hu-HU" sz="1600" dirty="0">
                <a:latin typeface="Bahnschrift Condensed" panose="020B0502040204020203" pitchFamily="34" charset="0"/>
              </a:rPr>
              <a:t>=D</a:t>
            </a:r>
            <a:r>
              <a:rPr lang="pt-BR" sz="1600" dirty="0">
                <a:latin typeface="Bahnschrift Condensed" panose="020B0502040204020203" pitchFamily="34" charset="0"/>
              </a:rPr>
              <a:t>’</a:t>
            </a:r>
            <a:r>
              <a:rPr lang="hu-HU" sz="1600" dirty="0">
                <a:latin typeface="Bahnschrift Condensed" panose="020B0502040204020203" pitchFamily="34" charset="0"/>
              </a:rPr>
              <a:t> </a:t>
            </a:r>
            <a:r>
              <a:rPr lang="hu-HU" sz="1600" dirty="0">
                <a:latin typeface="Bahnschrift Condensed" panose="020B0502040204020203" pitchFamily="34" charset="0"/>
                <a:sym typeface="Wingdings" panose="05000000000000000000" pitchFamily="2" charset="2"/>
              </a:rPr>
              <a:t> q; q</a:t>
            </a:r>
            <a:r>
              <a:rPr lang="hu-HU" sz="1600" baseline="-25000" dirty="0">
                <a:latin typeface="Bahnschrift Condensed" panose="020B0502040204020203" pitchFamily="34" charset="0"/>
                <a:sym typeface="Wingdings" panose="05000000000000000000" pitchFamily="2" charset="2"/>
              </a:rPr>
              <a:t>1</a:t>
            </a:r>
            <a:endParaRPr lang="hu-HU" sz="1600" dirty="0">
              <a:latin typeface="Bahnschrift Condensed" panose="020B0502040204020203" pitchFamily="34" charset="0"/>
            </a:endParaRP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935DCD0B-9B67-5C89-E28C-90A331D6BE2E}"/>
              </a:ext>
            </a:extLst>
          </p:cNvPr>
          <p:cNvSpPr txBox="1"/>
          <p:nvPr/>
        </p:nvSpPr>
        <p:spPr>
          <a:xfrm>
            <a:off x="464453" y="4907426"/>
            <a:ext cx="3776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0000"/>
            <a:r>
              <a:rPr lang="hu-HU" sz="1600" dirty="0">
                <a:latin typeface="Bahnschrift Condensed" panose="020B0502040204020203" pitchFamily="34" charset="0"/>
              </a:rPr>
              <a:t>7.	A’J:C’K = A’B’:C’D’ </a:t>
            </a:r>
            <a:r>
              <a:rPr lang="hu-HU" sz="1600" dirty="0">
                <a:latin typeface="Bahnschrift Condensed" panose="020B0502040204020203" pitchFamily="34" charset="0"/>
                <a:sym typeface="Wingdings" panose="05000000000000000000" pitchFamily="2" charset="2"/>
              </a:rPr>
              <a:t> AB:CD = A’B’:C’D’  p:q=p</a:t>
            </a:r>
            <a:r>
              <a:rPr lang="hu-HU" sz="1600" baseline="-25000" dirty="0">
                <a:latin typeface="Bahnschrift Condensed" panose="020B0502040204020203" pitchFamily="34" charset="0"/>
                <a:sym typeface="Wingdings" panose="05000000000000000000" pitchFamily="2" charset="2"/>
              </a:rPr>
              <a:t>1</a:t>
            </a:r>
            <a:r>
              <a:rPr lang="hu-HU" sz="1600" dirty="0">
                <a:latin typeface="Bahnschrift Condensed" panose="020B0502040204020203" pitchFamily="34" charset="0"/>
                <a:sym typeface="Wingdings" panose="05000000000000000000" pitchFamily="2" charset="2"/>
              </a:rPr>
              <a:t>:q</a:t>
            </a:r>
            <a:r>
              <a:rPr lang="hu-HU" sz="1600" baseline="-25000" dirty="0">
                <a:latin typeface="Bahnschrift Condensed" panose="020B0502040204020203" pitchFamily="34" charset="0"/>
                <a:sym typeface="Wingdings" panose="05000000000000000000" pitchFamily="2" charset="2"/>
              </a:rPr>
              <a:t>1</a:t>
            </a:r>
            <a:endParaRPr lang="hu-HU" sz="1600" dirty="0">
              <a:latin typeface="Bahnschrift Condensed" panose="020B0502040204020203" pitchFamily="34" charset="0"/>
            </a:endParaRPr>
          </a:p>
        </p:txBody>
      </p:sp>
      <p:cxnSp>
        <p:nvCxnSpPr>
          <p:cNvPr id="42" name="Egyenes összekötő nyíllal 41">
            <a:extLst>
              <a:ext uri="{FF2B5EF4-FFF2-40B4-BE49-F238E27FC236}">
                <a16:creationId xmlns:a16="http://schemas.microsoft.com/office/drawing/2014/main" id="{BDC60E03-C428-BF69-73FD-E19EA8677E48}"/>
              </a:ext>
            </a:extLst>
          </p:cNvPr>
          <p:cNvCxnSpPr>
            <a:cxnSpLocks/>
          </p:cNvCxnSpPr>
          <p:nvPr/>
        </p:nvCxnSpPr>
        <p:spPr>
          <a:xfrm>
            <a:off x="2171700" y="4480028"/>
            <a:ext cx="0" cy="43404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5887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8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42" presetClass="path" presetSubtype="0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7.40741E-7 L 0.15599 -0.13472 " pathEditMode="relative" rAng="0" ptsTypes="AA">
                                      <p:cBhvr>
                                        <p:cTn id="191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99" y="-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36" grpId="0"/>
      <p:bldP spid="34" grpId="0"/>
      <p:bldP spid="41" grpId="0"/>
      <p:bldP spid="55" grpId="0"/>
      <p:bldP spid="55" grpId="1"/>
      <p:bldP spid="59" grpId="0"/>
      <p:bldP spid="59" grpId="1"/>
      <p:bldP spid="49" grpId="0"/>
      <p:bldP spid="49" grpId="1"/>
      <p:bldP spid="60" grpId="0"/>
      <p:bldP spid="60" grpId="1"/>
      <p:bldP spid="46" grpId="0"/>
      <p:bldP spid="47" grpId="0"/>
      <p:bldP spid="84" grpId="0"/>
      <p:bldP spid="85" grpId="0"/>
      <p:bldP spid="86" grpId="0"/>
      <p:bldP spid="87" grpId="0"/>
      <p:bldP spid="88" grpId="0"/>
      <p:bldP spid="100" grpId="0"/>
      <p:bldP spid="101" grpId="0"/>
      <p:bldP spid="102" grpId="0"/>
      <p:bldP spid="104" grpId="0"/>
      <p:bldP spid="105" grpId="0"/>
      <p:bldP spid="106" grpId="0"/>
      <p:bldP spid="107" grpId="0"/>
      <p:bldP spid="10" grpId="0" animBg="1"/>
      <p:bldP spid="10" grpId="1" animBg="1"/>
      <p:bldP spid="32" grpId="0" animBg="1"/>
      <p:bldP spid="32" grpId="1" animBg="1"/>
      <p:bldP spid="39" grpId="0" animBg="1"/>
      <p:bldP spid="39" grpId="1" animBg="1"/>
      <p:bldP spid="48" grpId="0" animBg="1"/>
      <p:bldP spid="48" grpId="1" animBg="1"/>
      <p:bldP spid="66" grpId="0"/>
      <p:bldP spid="66" grpId="1"/>
      <p:bldP spid="5" grpId="0"/>
      <p:bldP spid="9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138814F-546D-4F9E-AD2F-7AF12E94F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9" y="2728735"/>
            <a:ext cx="9404723" cy="1400530"/>
          </a:xfrm>
        </p:spPr>
        <p:txBody>
          <a:bodyPr/>
          <a:lstStyle/>
          <a:p>
            <a:pPr algn="ctr"/>
            <a:r>
              <a:rPr lang="hu-HU" dirty="0"/>
              <a:t>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2519230098"/>
      </p:ext>
    </p:extLst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E141F70FD0424F9ADD70DDF293D6E0" ma:contentTypeVersion="14" ma:contentTypeDescription="Create a new document." ma:contentTypeScope="" ma:versionID="6678946ecde209f75b46f51b49003a20">
  <xsd:schema xmlns:xsd="http://www.w3.org/2001/XMLSchema" xmlns:xs="http://www.w3.org/2001/XMLSchema" xmlns:p="http://schemas.microsoft.com/office/2006/metadata/properties" xmlns:ns2="b92f3aed-7038-4836-b54e-6b2bc141f742" xmlns:ns3="c5cd55c3-560a-4979-ac35-50d4b2dc8f31" targetNamespace="http://schemas.microsoft.com/office/2006/metadata/properties" ma:root="true" ma:fieldsID="93b6e7dbfcae279fbb6a4b31828a12b8" ns2:_="" ns3:_="">
    <xsd:import namespace="b92f3aed-7038-4836-b54e-6b2bc141f742"/>
    <xsd:import namespace="c5cd55c3-560a-4979-ac35-50d4b2dc8f31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2f3aed-7038-4836-b54e-6b2bc141f742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9abe888-58e9-422a-9435-e35bffc52f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cd55c3-560a-4979-ac35-50d4b2dc8f31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85e8bb22-32b3-4743-b26f-ffb9d9e13c09}" ma:internalName="TaxCatchAll" ma:showField="CatchAllData" ma:web="c5cd55c3-560a-4979-ac35-50d4b2dc8f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b92f3aed-7038-4836-b54e-6b2bc141f742" xsi:nil="true"/>
    <lcf76f155ced4ddcb4097134ff3c332f xmlns="b92f3aed-7038-4836-b54e-6b2bc141f742">
      <Terms xmlns="http://schemas.microsoft.com/office/infopath/2007/PartnerControls"/>
    </lcf76f155ced4ddcb4097134ff3c332f>
    <TaxCatchAll xmlns="c5cd55c3-560a-4979-ac35-50d4b2dc8f3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87CDAE-C8A2-454A-B10E-1A03F56769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2f3aed-7038-4836-b54e-6b2bc141f742"/>
    <ds:schemaRef ds:uri="c5cd55c3-560a-4979-ac35-50d4b2dc8f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879ACD-13D1-4573-AC6A-3575BBA4B6F4}">
  <ds:schemaRefs>
    <ds:schemaRef ds:uri="b92f3aed-7038-4836-b54e-6b2bc141f742"/>
    <ds:schemaRef ds:uri="http://purl.org/dc/terms/"/>
    <ds:schemaRef ds:uri="http://schemas.microsoft.com/office/2006/documentManagement/types"/>
    <ds:schemaRef ds:uri="c5cd55c3-560a-4979-ac35-50d4b2dc8f31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850F38-467F-4CD8-ADEE-3B5BA40052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732</TotalTime>
  <Words>417</Words>
  <Application>Microsoft Office PowerPoint</Application>
  <PresentationFormat>Szélesvásznú</PresentationFormat>
  <Paragraphs>61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11" baseType="lpstr">
      <vt:lpstr>Arial</vt:lpstr>
      <vt:lpstr>Bahnschrift Condensed</vt:lpstr>
      <vt:lpstr>Century Gothic</vt:lpstr>
      <vt:lpstr>Wingdings</vt:lpstr>
      <vt:lpstr>Wingdings 3</vt:lpstr>
      <vt:lpstr>Ion</vt:lpstr>
      <vt:lpstr>Párhuzamos szelők tétele (racionális)</vt:lpstr>
      <vt:lpstr>A tétel</vt:lpstr>
      <vt:lpstr>Párhuzamos szerkesztésének lépései</vt:lpstr>
      <vt:lpstr>PowerPoint-bemutató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Párhuzamos szelők tétele (racionális)</dc:title>
  <dc:creator>ho14</dc:creator>
  <cp:lastModifiedBy>ho14</cp:lastModifiedBy>
  <cp:revision>68</cp:revision>
  <dcterms:created xsi:type="dcterms:W3CDTF">2022-09-26T06:52:50Z</dcterms:created>
  <dcterms:modified xsi:type="dcterms:W3CDTF">2023-02-13T08:09:24Z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0x0101006FE141F70FD0424F9ADD70DDF293D6E0</vt:lpwstr>
  </property>
</Properties>
</file>